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sldIdLst>
    <p:sldId id="256" r:id="rId2"/>
    <p:sldId id="262" r:id="rId3"/>
    <p:sldId id="258" r:id="rId4"/>
    <p:sldId id="264" r:id="rId5"/>
    <p:sldId id="257" r:id="rId6"/>
    <p:sldId id="259" r:id="rId7"/>
    <p:sldId id="263" r:id="rId8"/>
    <p:sldId id="260" r:id="rId9"/>
  </p:sldIdLst>
  <p:sldSz cx="6858000" cy="9906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0" d="100"/>
          <a:sy n="50" d="100"/>
        </p:scale>
        <p:origin x="234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6350" y="-12231"/>
            <a:ext cx="6878487" cy="9930462"/>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847947" y="3473216"/>
            <a:ext cx="4370039" cy="2377992"/>
          </a:xfrm>
        </p:spPr>
        <p:txBody>
          <a:bodyPr anchor="b">
            <a:noAutofit/>
          </a:bodyPr>
          <a:lstStyle>
            <a:lvl1pPr algn="r">
              <a:defRPr sz="405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847947" y="5851205"/>
            <a:ext cx="4370039" cy="1584410"/>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7076C5E-6733-485A-88B5-17FAFCD381E3}" type="datetimeFigureOut">
              <a:rPr lang="en-ZA" smtClean="0"/>
              <a:t>2022/12/07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E1A35187-B1D7-4CCF-9745-73194B3A3836}" type="slidenum">
              <a:rPr lang="en-ZA" smtClean="0"/>
              <a:t>‹#›</a:t>
            </a:fld>
            <a:endParaRPr lang="en-ZA"/>
          </a:p>
        </p:txBody>
      </p:sp>
    </p:spTree>
    <p:extLst>
      <p:ext uri="{BB962C8B-B14F-4D97-AF65-F5344CB8AC3E}">
        <p14:creationId xmlns:p14="http://schemas.microsoft.com/office/powerpoint/2010/main" val="1145690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80533"/>
            <a:ext cx="4760786" cy="4916311"/>
          </a:xfrm>
        </p:spPr>
        <p:txBody>
          <a:bodyPr anchor="ctr">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457200" y="6457245"/>
            <a:ext cx="4760786" cy="2269167"/>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076C5E-6733-485A-88B5-17FAFCD381E3}" type="datetimeFigureOut">
              <a:rPr lang="en-ZA" smtClean="0"/>
              <a:t>2022/12/07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E1A35187-B1D7-4CCF-9745-73194B3A3836}" type="slidenum">
              <a:rPr lang="en-ZA" smtClean="0"/>
              <a:t>‹#›</a:t>
            </a:fld>
            <a:endParaRPr lang="en-ZA"/>
          </a:p>
        </p:txBody>
      </p:sp>
    </p:spTree>
    <p:extLst>
      <p:ext uri="{BB962C8B-B14F-4D97-AF65-F5344CB8AC3E}">
        <p14:creationId xmlns:p14="http://schemas.microsoft.com/office/powerpoint/2010/main" val="4184322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64" y="880533"/>
            <a:ext cx="4554137" cy="4365978"/>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825806" y="5246511"/>
            <a:ext cx="4064853" cy="550333"/>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457199" y="6457245"/>
            <a:ext cx="4760786" cy="2269167"/>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076C5E-6733-485A-88B5-17FAFCD381E3}" type="datetimeFigureOut">
              <a:rPr lang="en-ZA" smtClean="0"/>
              <a:t>2022/12/07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E1A35187-B1D7-4CCF-9745-73194B3A3836}" type="slidenum">
              <a:rPr lang="en-ZA" smtClean="0"/>
              <a:t>‹#›</a:t>
            </a:fld>
            <a:endParaRPr lang="en-ZA"/>
          </a:p>
        </p:txBody>
      </p:sp>
      <p:sp>
        <p:nvSpPr>
          <p:cNvPr id="24" name="TextBox 23"/>
          <p:cNvSpPr txBox="1"/>
          <p:nvPr/>
        </p:nvSpPr>
        <p:spPr>
          <a:xfrm>
            <a:off x="362034" y="1141657"/>
            <a:ext cx="342989" cy="8446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5060775" y="4169470"/>
            <a:ext cx="342989" cy="8446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697982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457199" y="2790649"/>
            <a:ext cx="4760786" cy="3748998"/>
          </a:xfrm>
        </p:spPr>
        <p:txBody>
          <a:bodyPr anchor="b">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457199" y="6539647"/>
            <a:ext cx="4760786" cy="2186765"/>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076C5E-6733-485A-88B5-17FAFCD381E3}" type="datetimeFigureOut">
              <a:rPr lang="en-ZA" smtClean="0"/>
              <a:t>2022/12/07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E1A35187-B1D7-4CCF-9745-73194B3A3836}" type="slidenum">
              <a:rPr lang="en-ZA" smtClean="0"/>
              <a:t>‹#›</a:t>
            </a:fld>
            <a:endParaRPr lang="en-ZA"/>
          </a:p>
        </p:txBody>
      </p:sp>
    </p:spTree>
    <p:extLst>
      <p:ext uri="{BB962C8B-B14F-4D97-AF65-F5344CB8AC3E}">
        <p14:creationId xmlns:p14="http://schemas.microsoft.com/office/powerpoint/2010/main" val="16872764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581164" y="880533"/>
            <a:ext cx="4554137" cy="4365978"/>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457198" y="5796844"/>
            <a:ext cx="4760787" cy="742803"/>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457199" y="6539647"/>
            <a:ext cx="4760786" cy="2186765"/>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076C5E-6733-485A-88B5-17FAFCD381E3}" type="datetimeFigureOut">
              <a:rPr lang="en-ZA" smtClean="0"/>
              <a:t>2022/12/07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E1A35187-B1D7-4CCF-9745-73194B3A3836}" type="slidenum">
              <a:rPr lang="en-ZA" smtClean="0"/>
              <a:t>‹#›</a:t>
            </a:fld>
            <a:endParaRPr lang="en-ZA"/>
          </a:p>
        </p:txBody>
      </p:sp>
      <p:sp>
        <p:nvSpPr>
          <p:cNvPr id="24" name="TextBox 23"/>
          <p:cNvSpPr txBox="1"/>
          <p:nvPr/>
        </p:nvSpPr>
        <p:spPr>
          <a:xfrm>
            <a:off x="362034" y="1141657"/>
            <a:ext cx="342989" cy="8446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5060775" y="4169470"/>
            <a:ext cx="342989" cy="8446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366721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461886" y="880533"/>
            <a:ext cx="4756099" cy="4365978"/>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457198" y="5796844"/>
            <a:ext cx="4760787" cy="742803"/>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457199" y="6539647"/>
            <a:ext cx="4760786" cy="2186765"/>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076C5E-6733-485A-88B5-17FAFCD381E3}" type="datetimeFigureOut">
              <a:rPr lang="en-ZA" smtClean="0"/>
              <a:t>2022/12/07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E1A35187-B1D7-4CCF-9745-73194B3A3836}" type="slidenum">
              <a:rPr lang="en-ZA" smtClean="0"/>
              <a:t>‹#›</a:t>
            </a:fld>
            <a:endParaRPr lang="en-ZA"/>
          </a:p>
        </p:txBody>
      </p:sp>
    </p:spTree>
    <p:extLst>
      <p:ext uri="{BB962C8B-B14F-4D97-AF65-F5344CB8AC3E}">
        <p14:creationId xmlns:p14="http://schemas.microsoft.com/office/powerpoint/2010/main" val="28532273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076C5E-6733-485A-88B5-17FAFCD381E3}" type="datetimeFigureOut">
              <a:rPr lang="en-ZA" smtClean="0"/>
              <a:t>2022/12/07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E1A35187-B1D7-4CCF-9745-73194B3A3836}" type="slidenum">
              <a:rPr lang="en-ZA" smtClean="0"/>
              <a:t>‹#›</a:t>
            </a:fld>
            <a:endParaRPr lang="en-ZA"/>
          </a:p>
        </p:txBody>
      </p:sp>
    </p:spTree>
    <p:extLst>
      <p:ext uri="{BB962C8B-B14F-4D97-AF65-F5344CB8AC3E}">
        <p14:creationId xmlns:p14="http://schemas.microsoft.com/office/powerpoint/2010/main" val="1357149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82984" y="880534"/>
            <a:ext cx="734109" cy="7585429"/>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457199" y="880534"/>
            <a:ext cx="3896270" cy="75854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076C5E-6733-485A-88B5-17FAFCD381E3}" type="datetimeFigureOut">
              <a:rPr lang="en-ZA" smtClean="0"/>
              <a:t>2022/12/07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E1A35187-B1D7-4CCF-9745-73194B3A3836}" type="slidenum">
              <a:rPr lang="en-ZA" smtClean="0"/>
              <a:t>‹#›</a:t>
            </a:fld>
            <a:endParaRPr lang="en-ZA"/>
          </a:p>
        </p:txBody>
      </p:sp>
    </p:spTree>
    <p:extLst>
      <p:ext uri="{BB962C8B-B14F-4D97-AF65-F5344CB8AC3E}">
        <p14:creationId xmlns:p14="http://schemas.microsoft.com/office/powerpoint/2010/main" val="3538085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076C5E-6733-485A-88B5-17FAFCD381E3}" type="datetimeFigureOut">
              <a:rPr lang="en-ZA" smtClean="0"/>
              <a:t>2022/12/07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E1A35187-B1D7-4CCF-9745-73194B3A3836}" type="slidenum">
              <a:rPr lang="en-ZA" smtClean="0"/>
              <a:t>‹#›</a:t>
            </a:fld>
            <a:endParaRPr lang="en-ZA"/>
          </a:p>
        </p:txBody>
      </p:sp>
    </p:spTree>
    <p:extLst>
      <p:ext uri="{BB962C8B-B14F-4D97-AF65-F5344CB8AC3E}">
        <p14:creationId xmlns:p14="http://schemas.microsoft.com/office/powerpoint/2010/main" val="48729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199" y="3901254"/>
            <a:ext cx="4760786" cy="2638395"/>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457199" y="6539647"/>
            <a:ext cx="4760786" cy="12428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076C5E-6733-485A-88B5-17FAFCD381E3}" type="datetimeFigureOut">
              <a:rPr lang="en-ZA" smtClean="0"/>
              <a:t>2022/12/07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E1A35187-B1D7-4CCF-9745-73194B3A3836}" type="slidenum">
              <a:rPr lang="en-ZA" smtClean="0"/>
              <a:t>‹#›</a:t>
            </a:fld>
            <a:endParaRPr lang="en-ZA"/>
          </a:p>
        </p:txBody>
      </p:sp>
    </p:spTree>
    <p:extLst>
      <p:ext uri="{BB962C8B-B14F-4D97-AF65-F5344CB8AC3E}">
        <p14:creationId xmlns:p14="http://schemas.microsoft.com/office/powerpoint/2010/main" val="2398514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80533"/>
            <a:ext cx="4760786" cy="190782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3120851"/>
            <a:ext cx="2316082" cy="5605560"/>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901903" y="3120853"/>
            <a:ext cx="2316083" cy="5605561"/>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7076C5E-6733-485A-88B5-17FAFCD381E3}" type="datetimeFigureOut">
              <a:rPr lang="en-ZA" smtClean="0"/>
              <a:t>2022/12/07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E1A35187-B1D7-4CCF-9745-73194B3A3836}" type="slidenum">
              <a:rPr lang="en-ZA" smtClean="0"/>
              <a:t>‹#›</a:t>
            </a:fld>
            <a:endParaRPr lang="en-ZA"/>
          </a:p>
        </p:txBody>
      </p:sp>
    </p:spTree>
    <p:extLst>
      <p:ext uri="{BB962C8B-B14F-4D97-AF65-F5344CB8AC3E}">
        <p14:creationId xmlns:p14="http://schemas.microsoft.com/office/powerpoint/2010/main" val="3427253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880533"/>
            <a:ext cx="4760785" cy="1907822"/>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199" y="3121420"/>
            <a:ext cx="2318004" cy="832378"/>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199" y="3953801"/>
            <a:ext cx="2318004" cy="477261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899980" y="3121420"/>
            <a:ext cx="2318004" cy="832378"/>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2899980" y="3953801"/>
            <a:ext cx="2318004" cy="477261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076C5E-6733-485A-88B5-17FAFCD381E3}" type="datetimeFigureOut">
              <a:rPr lang="en-ZA" smtClean="0"/>
              <a:t>2022/12/07</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E1A35187-B1D7-4CCF-9745-73194B3A3836}" type="slidenum">
              <a:rPr lang="en-ZA" smtClean="0"/>
              <a:t>‹#›</a:t>
            </a:fld>
            <a:endParaRPr lang="en-ZA"/>
          </a:p>
        </p:txBody>
      </p:sp>
    </p:spTree>
    <p:extLst>
      <p:ext uri="{BB962C8B-B14F-4D97-AF65-F5344CB8AC3E}">
        <p14:creationId xmlns:p14="http://schemas.microsoft.com/office/powerpoint/2010/main" val="3044572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199" y="880533"/>
            <a:ext cx="4760786" cy="190782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7076C5E-6733-485A-88B5-17FAFCD381E3}" type="datetimeFigureOut">
              <a:rPr lang="en-ZA" smtClean="0"/>
              <a:t>2022/12/07</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E1A35187-B1D7-4CCF-9745-73194B3A3836}" type="slidenum">
              <a:rPr lang="en-ZA" smtClean="0"/>
              <a:t>‹#›</a:t>
            </a:fld>
            <a:endParaRPr lang="en-ZA"/>
          </a:p>
        </p:txBody>
      </p:sp>
    </p:spTree>
    <p:extLst>
      <p:ext uri="{BB962C8B-B14F-4D97-AF65-F5344CB8AC3E}">
        <p14:creationId xmlns:p14="http://schemas.microsoft.com/office/powerpoint/2010/main" val="2741707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076C5E-6733-485A-88B5-17FAFCD381E3}" type="datetimeFigureOut">
              <a:rPr lang="en-ZA" smtClean="0"/>
              <a:t>2022/12/07</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E1A35187-B1D7-4CCF-9745-73194B3A3836}" type="slidenum">
              <a:rPr lang="en-ZA" smtClean="0"/>
              <a:t>‹#›</a:t>
            </a:fld>
            <a:endParaRPr lang="en-ZA"/>
          </a:p>
        </p:txBody>
      </p:sp>
    </p:spTree>
    <p:extLst>
      <p:ext uri="{BB962C8B-B14F-4D97-AF65-F5344CB8AC3E}">
        <p14:creationId xmlns:p14="http://schemas.microsoft.com/office/powerpoint/2010/main" val="3647292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99" y="2164650"/>
            <a:ext cx="2092637" cy="1846673"/>
          </a:xfrm>
        </p:spPr>
        <p:txBody>
          <a:bodyPr anchor="b">
            <a:normAutofit/>
          </a:bodyPr>
          <a:lstStyle>
            <a:lvl1pPr>
              <a:defRPr sz="1500"/>
            </a:lvl1pPr>
          </a:lstStyle>
          <a:p>
            <a:r>
              <a:rPr lang="en-US"/>
              <a:t>Click to edit Master title style</a:t>
            </a:r>
            <a:endParaRPr lang="en-US" dirty="0"/>
          </a:p>
        </p:txBody>
      </p:sp>
      <p:sp>
        <p:nvSpPr>
          <p:cNvPr id="3" name="Content Placeholder 2"/>
          <p:cNvSpPr>
            <a:spLocks noGrp="1"/>
          </p:cNvSpPr>
          <p:nvPr>
            <p:ph idx="1"/>
          </p:nvPr>
        </p:nvSpPr>
        <p:spPr>
          <a:xfrm>
            <a:off x="2678456" y="743781"/>
            <a:ext cx="2539528" cy="798263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199" y="4011323"/>
            <a:ext cx="2092637" cy="3733093"/>
          </a:xfrm>
        </p:spPr>
        <p:txBody>
          <a:bodyPr>
            <a:normAutofit/>
          </a:bodyPr>
          <a:lstStyle>
            <a:lvl1pPr marL="0" indent="0">
              <a:buNone/>
              <a:defRPr sz="105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fld id="{D7076C5E-6733-485A-88B5-17FAFCD381E3}" type="datetimeFigureOut">
              <a:rPr lang="en-ZA" smtClean="0"/>
              <a:t>2022/12/07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E1A35187-B1D7-4CCF-9745-73194B3A3836}" type="slidenum">
              <a:rPr lang="en-ZA" smtClean="0"/>
              <a:t>‹#›</a:t>
            </a:fld>
            <a:endParaRPr lang="en-ZA"/>
          </a:p>
        </p:txBody>
      </p:sp>
    </p:spTree>
    <p:extLst>
      <p:ext uri="{BB962C8B-B14F-4D97-AF65-F5344CB8AC3E}">
        <p14:creationId xmlns:p14="http://schemas.microsoft.com/office/powerpoint/2010/main" val="1994399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99" y="6934200"/>
            <a:ext cx="4760786" cy="818622"/>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57199" y="880533"/>
            <a:ext cx="4760786" cy="5554926"/>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457199" y="7752822"/>
            <a:ext cx="4760786" cy="973590"/>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D7076C5E-6733-485A-88B5-17FAFCD381E3}" type="datetimeFigureOut">
              <a:rPr lang="en-ZA" smtClean="0"/>
              <a:t>2022/12/07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E1A35187-B1D7-4CCF-9745-73194B3A3836}" type="slidenum">
              <a:rPr lang="en-ZA" smtClean="0"/>
              <a:t>‹#›</a:t>
            </a:fld>
            <a:endParaRPr lang="en-ZA"/>
          </a:p>
        </p:txBody>
      </p:sp>
    </p:spTree>
    <p:extLst>
      <p:ext uri="{BB962C8B-B14F-4D97-AF65-F5344CB8AC3E}">
        <p14:creationId xmlns:p14="http://schemas.microsoft.com/office/powerpoint/2010/main" val="2877340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6350" y="-12231"/>
            <a:ext cx="6878488" cy="9930462"/>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457200" y="880533"/>
            <a:ext cx="4760785" cy="190782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457199" y="3120853"/>
            <a:ext cx="4760786" cy="560556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053944" y="8726414"/>
            <a:ext cx="513099" cy="527403"/>
          </a:xfrm>
          <a:prstGeom prst="rect">
            <a:avLst/>
          </a:prstGeom>
        </p:spPr>
        <p:txBody>
          <a:bodyPr vert="horz" lIns="91440" tIns="45720" rIns="91440" bIns="45720" rtlCol="0" anchor="ctr"/>
          <a:lstStyle>
            <a:lvl1pPr algn="r">
              <a:defRPr sz="675">
                <a:solidFill>
                  <a:schemeClr val="tx1">
                    <a:tint val="75000"/>
                  </a:schemeClr>
                </a:solidFill>
              </a:defRPr>
            </a:lvl1pPr>
          </a:lstStyle>
          <a:p>
            <a:fld id="{D7076C5E-6733-485A-88B5-17FAFCD381E3}" type="datetimeFigureOut">
              <a:rPr lang="en-ZA" smtClean="0"/>
              <a:t>2022/12/07</a:t>
            </a:fld>
            <a:endParaRPr lang="en-ZA"/>
          </a:p>
        </p:txBody>
      </p:sp>
      <p:sp>
        <p:nvSpPr>
          <p:cNvPr id="5" name="Footer Placeholder 4"/>
          <p:cNvSpPr>
            <a:spLocks noGrp="1"/>
          </p:cNvSpPr>
          <p:nvPr>
            <p:ph type="ftr" sz="quarter" idx="3"/>
          </p:nvPr>
        </p:nvSpPr>
        <p:spPr>
          <a:xfrm>
            <a:off x="457200" y="8726414"/>
            <a:ext cx="3467230" cy="527403"/>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4833507" y="8726414"/>
            <a:ext cx="384479" cy="527403"/>
          </a:xfrm>
          <a:prstGeom prst="rect">
            <a:avLst/>
          </a:prstGeom>
        </p:spPr>
        <p:txBody>
          <a:bodyPr vert="horz" lIns="91440" tIns="45720" rIns="91440" bIns="45720" rtlCol="0" anchor="ctr"/>
          <a:lstStyle>
            <a:lvl1pPr algn="r">
              <a:defRPr sz="675">
                <a:solidFill>
                  <a:schemeClr val="accent1"/>
                </a:solidFill>
              </a:defRPr>
            </a:lvl1pPr>
          </a:lstStyle>
          <a:p>
            <a:fld id="{E1A35187-B1D7-4CCF-9745-73194B3A3836}" type="slidenum">
              <a:rPr lang="en-ZA" smtClean="0"/>
              <a:t>‹#›</a:t>
            </a:fld>
            <a:endParaRPr lang="en-ZA"/>
          </a:p>
        </p:txBody>
      </p:sp>
    </p:spTree>
    <p:extLst>
      <p:ext uri="{BB962C8B-B14F-4D97-AF65-F5344CB8AC3E}">
        <p14:creationId xmlns:p14="http://schemas.microsoft.com/office/powerpoint/2010/main" val="4171434729"/>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Lst>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info@makoleinternational.com"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6212" y="8703965"/>
            <a:ext cx="2924175" cy="1009650"/>
          </a:xfrm>
          <a:prstGeom prst="rect">
            <a:avLst/>
          </a:prstGeom>
        </p:spPr>
      </p:pic>
      <p:sp>
        <p:nvSpPr>
          <p:cNvPr id="5" name="Rectangle 4"/>
          <p:cNvSpPr/>
          <p:nvPr/>
        </p:nvSpPr>
        <p:spPr>
          <a:xfrm>
            <a:off x="471487" y="453747"/>
            <a:ext cx="4926013" cy="8463855"/>
          </a:xfrm>
          <a:prstGeom prst="rect">
            <a:avLst/>
          </a:prstGeom>
        </p:spPr>
        <p:txBody>
          <a:bodyPr wrap="square">
            <a:spAutoFit/>
          </a:bodyPr>
          <a:lstStyle/>
          <a:p>
            <a:pPr algn="ctr"/>
            <a:r>
              <a:rPr lang="en-ZA" sz="4800" b="1" dirty="0">
                <a:latin typeface="Arial" panose="020B0604020202020204" pitchFamily="34" charset="0"/>
                <a:cs typeface="Arial" panose="020B0604020202020204" pitchFamily="34" charset="0"/>
              </a:rPr>
              <a:t>COMPANY PROFILE</a:t>
            </a:r>
          </a:p>
          <a:p>
            <a:pPr algn="just"/>
            <a:endParaRPr lang="en-ZA" sz="1400" dirty="0">
              <a:latin typeface="Arial" panose="020B0604020202020204" pitchFamily="34" charset="0"/>
              <a:cs typeface="Arial" panose="020B0604020202020204" pitchFamily="34" charset="0"/>
            </a:endParaRPr>
          </a:p>
          <a:p>
            <a:pPr algn="just"/>
            <a:endParaRPr lang="en-ZA" sz="1400" dirty="0">
              <a:latin typeface="Arial" panose="020B0604020202020204" pitchFamily="34" charset="0"/>
              <a:cs typeface="Arial" panose="020B0604020202020204" pitchFamily="34" charset="0"/>
            </a:endParaRPr>
          </a:p>
          <a:p>
            <a:pPr algn="just"/>
            <a:endParaRPr lang="en-ZA" sz="1400" dirty="0">
              <a:latin typeface="Arial" panose="020B0604020202020204" pitchFamily="34" charset="0"/>
              <a:cs typeface="Arial" panose="020B0604020202020204" pitchFamily="34" charset="0"/>
            </a:endParaRPr>
          </a:p>
          <a:p>
            <a:pPr algn="ctr"/>
            <a:r>
              <a:rPr lang="en-ZA" sz="1400" b="1" dirty="0">
                <a:latin typeface="Arial" panose="020B0604020202020204" pitchFamily="34" charset="0"/>
                <a:cs typeface="Arial" panose="020B0604020202020204" pitchFamily="34" charset="0"/>
              </a:rPr>
              <a:t>Makole international is a holding company with interest in the Energy Sector, Information Technology, and Financial Services.</a:t>
            </a:r>
          </a:p>
          <a:p>
            <a:endParaRPr lang="en-ZA" sz="1400" b="1" dirty="0">
              <a:solidFill>
                <a:srgbClr val="0070C0"/>
              </a:solidFill>
              <a:latin typeface="Arial" panose="020B0604020202020204" pitchFamily="34" charset="0"/>
              <a:cs typeface="Arial" panose="020B0604020202020204" pitchFamily="34" charset="0"/>
            </a:endParaRPr>
          </a:p>
          <a:p>
            <a:endParaRPr lang="en-ZA" sz="1400" b="1" dirty="0">
              <a:latin typeface="Arial" panose="020B0604020202020204" pitchFamily="34" charset="0"/>
              <a:cs typeface="Arial" panose="020B0604020202020204" pitchFamily="34" charset="0"/>
            </a:endParaRPr>
          </a:p>
          <a:p>
            <a:r>
              <a:rPr lang="en-ZA" sz="1400" dirty="0">
                <a:latin typeface="Arial" panose="020B0604020202020204" pitchFamily="34" charset="0"/>
                <a:cs typeface="Arial" panose="020B0604020202020204" pitchFamily="34" charset="0"/>
              </a:rPr>
              <a:t>Makole International is a 100% black owned diverse African Investment Holding Company. It was formed by Mr Tshepo Bokaba who is a Chairman of the group.</a:t>
            </a:r>
          </a:p>
          <a:p>
            <a:pPr algn="just"/>
            <a:endParaRPr lang="en-ZA" sz="1400" dirty="0">
              <a:latin typeface="Arial" panose="020B0604020202020204" pitchFamily="34" charset="0"/>
              <a:cs typeface="Arial" panose="020B0604020202020204" pitchFamily="34" charset="0"/>
            </a:endParaRPr>
          </a:p>
          <a:p>
            <a:pPr algn="just"/>
            <a:endParaRPr lang="en-ZA" sz="1400" dirty="0">
              <a:latin typeface="Arial" panose="020B0604020202020204" pitchFamily="34" charset="0"/>
              <a:cs typeface="Arial" panose="020B0604020202020204" pitchFamily="34" charset="0"/>
            </a:endParaRPr>
          </a:p>
          <a:p>
            <a:r>
              <a:rPr lang="en-US" sz="1400" b="1" u="sng" dirty="0">
                <a:latin typeface="Arial" panose="020B0604020202020204" pitchFamily="34" charset="0"/>
                <a:cs typeface="Arial" panose="020B0604020202020204" pitchFamily="34" charset="0"/>
              </a:rPr>
              <a:t>BUSINESS INFORMATION:</a:t>
            </a:r>
          </a:p>
          <a:p>
            <a:endParaRPr lang="en-ZA" sz="1400" b="1" u="sng" dirty="0">
              <a:latin typeface="Arial" panose="020B0604020202020204" pitchFamily="34" charset="0"/>
              <a:cs typeface="Arial" panose="020B0604020202020204" pitchFamily="34" charset="0"/>
            </a:endParaRPr>
          </a:p>
          <a:p>
            <a:pPr lvl="0"/>
            <a:r>
              <a:rPr lang="en-US" sz="1400" dirty="0">
                <a:latin typeface="Arial" panose="020B0604020202020204" pitchFamily="34" charset="0"/>
                <a:cs typeface="Arial" panose="020B0604020202020204" pitchFamily="34" charset="0"/>
              </a:rPr>
              <a:t>Business Name: 	Makole International</a:t>
            </a:r>
            <a:endParaRPr lang="en-ZA" sz="1400" dirty="0">
              <a:latin typeface="Arial" panose="020B0604020202020204" pitchFamily="34" charset="0"/>
              <a:cs typeface="Arial" panose="020B0604020202020204" pitchFamily="34" charset="0"/>
            </a:endParaRPr>
          </a:p>
          <a:p>
            <a:pPr lvl="0"/>
            <a:endParaRPr lang="en-US" sz="1400" dirty="0">
              <a:latin typeface="Arial" panose="020B0604020202020204" pitchFamily="34" charset="0"/>
              <a:cs typeface="Arial" panose="020B0604020202020204" pitchFamily="34" charset="0"/>
            </a:endParaRPr>
          </a:p>
          <a:p>
            <a:pPr lvl="0"/>
            <a:r>
              <a:rPr lang="en-US" sz="1400" dirty="0">
                <a:latin typeface="Arial" panose="020B0604020202020204" pitchFamily="34" charset="0"/>
                <a:cs typeface="Arial" panose="020B0604020202020204" pitchFamily="34" charset="0"/>
              </a:rPr>
              <a:t>Business Address:	28 Vungu Street</a:t>
            </a:r>
          </a:p>
          <a:p>
            <a:pPr lvl="0"/>
            <a:r>
              <a:rPr lang="en-US" sz="1400" dirty="0">
                <a:latin typeface="Arial" panose="020B0604020202020204" pitchFamily="34" charset="0"/>
                <a:cs typeface="Arial" panose="020B0604020202020204" pitchFamily="34" charset="0"/>
              </a:rPr>
              <a:t>		Moreleta Park</a:t>
            </a:r>
          </a:p>
          <a:p>
            <a:pPr lvl="0"/>
            <a:r>
              <a:rPr lang="en-US" sz="1400" dirty="0">
                <a:latin typeface="Arial" panose="020B0604020202020204" pitchFamily="34" charset="0"/>
                <a:cs typeface="Arial" panose="020B0604020202020204" pitchFamily="34" charset="0"/>
              </a:rPr>
              <a:t>		South Africa</a:t>
            </a:r>
          </a:p>
          <a:p>
            <a:pPr lvl="0"/>
            <a:endParaRPr lang="en-ZA" sz="1400" dirty="0">
              <a:latin typeface="Arial" panose="020B0604020202020204" pitchFamily="34" charset="0"/>
              <a:cs typeface="Arial" panose="020B0604020202020204" pitchFamily="34" charset="0"/>
            </a:endParaRPr>
          </a:p>
          <a:p>
            <a:pPr lvl="0"/>
            <a:r>
              <a:rPr lang="en-US" sz="1400" dirty="0">
                <a:latin typeface="Arial" panose="020B0604020202020204" pitchFamily="34" charset="0"/>
                <a:cs typeface="Arial" panose="020B0604020202020204" pitchFamily="34" charset="0"/>
              </a:rPr>
              <a:t>Email:		tshepo@makoleinternational.com,</a:t>
            </a:r>
          </a:p>
          <a:p>
            <a:pPr lvl="0"/>
            <a:r>
              <a:rPr lang="en-US" sz="14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hlinkClick r:id="rId3"/>
              </a:rPr>
              <a:t>info@makoleinternational.com</a:t>
            </a:r>
            <a:endParaRPr lang="en-US" sz="1400" dirty="0">
              <a:latin typeface="Arial" panose="020B0604020202020204" pitchFamily="34" charset="0"/>
              <a:cs typeface="Arial" panose="020B0604020202020204" pitchFamily="34" charset="0"/>
            </a:endParaRPr>
          </a:p>
          <a:p>
            <a:pPr lvl="0"/>
            <a:r>
              <a:rPr lang="en-US" sz="1400" dirty="0">
                <a:latin typeface="Arial" panose="020B0604020202020204" pitchFamily="34" charset="0"/>
                <a:cs typeface="Arial" panose="020B0604020202020204" pitchFamily="34" charset="0"/>
              </a:rPr>
              <a:t>		wwww.makoleinternational.com</a:t>
            </a:r>
            <a:endParaRPr lang="en-ZA" sz="1400" dirty="0">
              <a:latin typeface="Arial" panose="020B0604020202020204" pitchFamily="34" charset="0"/>
              <a:cs typeface="Arial" panose="020B0604020202020204" pitchFamily="34" charset="0"/>
            </a:endParaRPr>
          </a:p>
          <a:p>
            <a:pPr lvl="0"/>
            <a:endParaRPr lang="en-US" sz="1400" dirty="0">
              <a:latin typeface="Arial" panose="020B0604020202020204" pitchFamily="34" charset="0"/>
              <a:cs typeface="Arial" panose="020B0604020202020204" pitchFamily="34" charset="0"/>
            </a:endParaRPr>
          </a:p>
          <a:p>
            <a:pPr lvl="0"/>
            <a:r>
              <a:rPr lang="en-US" sz="1400" dirty="0">
                <a:latin typeface="Arial" panose="020B0604020202020204" pitchFamily="34" charset="0"/>
                <a:cs typeface="Arial" panose="020B0604020202020204" pitchFamily="34" charset="0"/>
              </a:rPr>
              <a:t>Tel: 		+27 74 848 9028</a:t>
            </a:r>
            <a:endParaRPr lang="en-ZA" sz="1400" dirty="0">
              <a:latin typeface="Arial" panose="020B0604020202020204" pitchFamily="34" charset="0"/>
              <a:cs typeface="Arial" panose="020B0604020202020204" pitchFamily="34" charset="0"/>
            </a:endParaRPr>
          </a:p>
          <a:p>
            <a:pPr lvl="0"/>
            <a:r>
              <a:rPr lang="en-US" sz="1400" dirty="0">
                <a:latin typeface="Arial" panose="020B0604020202020204" pitchFamily="34" charset="0"/>
                <a:cs typeface="Arial" panose="020B0604020202020204" pitchFamily="34" charset="0"/>
              </a:rPr>
              <a:t>Telefax:		+27 86 767 5327</a:t>
            </a:r>
            <a:endParaRPr lang="en-ZA" sz="1400" dirty="0">
              <a:latin typeface="Arial" panose="020B0604020202020204" pitchFamily="34" charset="0"/>
              <a:cs typeface="Arial" panose="020B0604020202020204" pitchFamily="34" charset="0"/>
            </a:endParaRPr>
          </a:p>
          <a:p>
            <a:pPr algn="just"/>
            <a:endParaRPr lang="en-ZA" sz="1400" dirty="0">
              <a:latin typeface="Arial" panose="020B0604020202020204" pitchFamily="34" charset="0"/>
              <a:cs typeface="Arial" panose="020B0604020202020204" pitchFamily="34" charset="0"/>
            </a:endParaRPr>
          </a:p>
          <a:p>
            <a:pPr algn="just"/>
            <a:endParaRPr lang="en-ZA" sz="1400" dirty="0">
              <a:latin typeface="Arial" panose="020B0604020202020204" pitchFamily="34" charset="0"/>
              <a:cs typeface="Arial" panose="020B0604020202020204" pitchFamily="34" charset="0"/>
            </a:endParaRPr>
          </a:p>
          <a:p>
            <a:pPr algn="just"/>
            <a:endParaRPr lang="en-ZA" sz="1400" dirty="0">
              <a:latin typeface="Arial" panose="020B0604020202020204" pitchFamily="34" charset="0"/>
              <a:cs typeface="Arial" panose="020B0604020202020204" pitchFamily="34" charset="0"/>
            </a:endParaRPr>
          </a:p>
          <a:p>
            <a:pPr algn="just"/>
            <a:endParaRPr lang="en-ZA" sz="1400" dirty="0">
              <a:latin typeface="Arial" panose="020B0604020202020204" pitchFamily="34" charset="0"/>
              <a:cs typeface="Arial" panose="020B0604020202020204" pitchFamily="34" charset="0"/>
            </a:endParaRPr>
          </a:p>
        </p:txBody>
      </p:sp>
      <p:sp>
        <p:nvSpPr>
          <p:cNvPr id="7" name="Rectangle 6"/>
          <p:cNvSpPr/>
          <p:nvPr/>
        </p:nvSpPr>
        <p:spPr>
          <a:xfrm>
            <a:off x="1143000" y="2247900"/>
            <a:ext cx="3594100" cy="889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8" name="Rectangle 7"/>
          <p:cNvSpPr/>
          <p:nvPr/>
        </p:nvSpPr>
        <p:spPr>
          <a:xfrm>
            <a:off x="1137443" y="326747"/>
            <a:ext cx="3594100" cy="889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894275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2412" y="8601075"/>
            <a:ext cx="2924175" cy="1009650"/>
          </a:xfrm>
          <a:prstGeom prst="rect">
            <a:avLst/>
          </a:prstGeom>
        </p:spPr>
      </p:pic>
      <p:sp>
        <p:nvSpPr>
          <p:cNvPr id="5" name="Rectangle 4"/>
          <p:cNvSpPr/>
          <p:nvPr/>
        </p:nvSpPr>
        <p:spPr>
          <a:xfrm>
            <a:off x="522287" y="1368147"/>
            <a:ext cx="4926013" cy="2246769"/>
          </a:xfrm>
          <a:prstGeom prst="rect">
            <a:avLst/>
          </a:prstGeom>
        </p:spPr>
        <p:txBody>
          <a:bodyPr wrap="square">
            <a:spAutoFit/>
          </a:bodyPr>
          <a:lstStyle/>
          <a:p>
            <a:pPr algn="just"/>
            <a:r>
              <a:rPr lang="en-ZA" sz="1400" b="1" u="sng" dirty="0">
                <a:latin typeface="Arial" panose="020B0604020202020204" pitchFamily="34" charset="0"/>
                <a:cs typeface="Arial" panose="020B0604020202020204" pitchFamily="34" charset="0"/>
              </a:rPr>
              <a:t>EXECUTIVE SUMMARY</a:t>
            </a:r>
          </a:p>
          <a:p>
            <a:pPr algn="just"/>
            <a:endParaRPr lang="en-ZA" sz="1400" dirty="0">
              <a:latin typeface="Arial" panose="020B0604020202020204" pitchFamily="34" charset="0"/>
              <a:cs typeface="Arial" panose="020B0604020202020204" pitchFamily="34" charset="0"/>
            </a:endParaRPr>
          </a:p>
          <a:p>
            <a:pPr algn="just"/>
            <a:r>
              <a:rPr lang="en-ZA" sz="1400" dirty="0">
                <a:latin typeface="Arial" panose="020B0604020202020204" pitchFamily="34" charset="0"/>
                <a:cs typeface="Arial" panose="020B0604020202020204" pitchFamily="34" charset="0"/>
              </a:rPr>
              <a:t>Makole International is multifaceted holding company. It was formed three years ago, and at that stage it had only one company under its holding. It has now added two more companies and will continue to add either by acquisition or organic growth.	</a:t>
            </a:r>
          </a:p>
          <a:p>
            <a:pPr algn="just"/>
            <a:endParaRPr lang="en-ZA" sz="1400" dirty="0">
              <a:latin typeface="Arial" panose="020B0604020202020204" pitchFamily="34" charset="0"/>
              <a:cs typeface="Arial" panose="020B0604020202020204" pitchFamily="34" charset="0"/>
            </a:endParaRPr>
          </a:p>
          <a:p>
            <a:pPr algn="just"/>
            <a:r>
              <a:rPr lang="en-ZA" sz="1400" dirty="0">
                <a:latin typeface="Arial" panose="020B0604020202020204" pitchFamily="34" charset="0"/>
                <a:cs typeface="Arial" panose="020B0604020202020204" pitchFamily="34" charset="0"/>
              </a:rPr>
              <a:t>Following is a brief description of each business units and their activities.</a:t>
            </a:r>
          </a:p>
        </p:txBody>
      </p:sp>
      <p:pic>
        <p:nvPicPr>
          <p:cNvPr id="2" name="Picture 1"/>
          <p:cNvPicPr>
            <a:picLocks noChangeAspect="1"/>
          </p:cNvPicPr>
          <p:nvPr/>
        </p:nvPicPr>
        <p:blipFill>
          <a:blip r:embed="rId3"/>
          <a:stretch>
            <a:fillRect/>
          </a:stretch>
        </p:blipFill>
        <p:spPr>
          <a:xfrm>
            <a:off x="266699" y="5684457"/>
            <a:ext cx="5437188" cy="1652961"/>
          </a:xfrm>
          <a:prstGeom prst="rect">
            <a:avLst/>
          </a:prstGeom>
        </p:spPr>
      </p:pic>
    </p:spTree>
    <p:extLst>
      <p:ext uri="{BB962C8B-B14F-4D97-AF65-F5344CB8AC3E}">
        <p14:creationId xmlns:p14="http://schemas.microsoft.com/office/powerpoint/2010/main" val="1355711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53275" y="1169221"/>
            <a:ext cx="4996625" cy="4078039"/>
          </a:xfrm>
          <a:prstGeom prst="rect">
            <a:avLst/>
          </a:prstGeom>
        </p:spPr>
        <p:txBody>
          <a:bodyPr wrap="square">
            <a:spAutoFit/>
          </a:bodyPr>
          <a:lstStyle/>
          <a:p>
            <a:pPr algn="just">
              <a:lnSpc>
                <a:spcPct val="150000"/>
              </a:lnSpc>
            </a:pPr>
            <a:r>
              <a:rPr lang="en-ZA" sz="1400" b="1" u="sng" dirty="0">
                <a:latin typeface="Arial" panose="020B0604020202020204" pitchFamily="34" charset="0"/>
                <a:cs typeface="Arial" panose="020B0604020202020204" pitchFamily="34" charset="0"/>
              </a:rPr>
              <a:t>MAKOLE PRIVATE EQUITY (PTY) LTD </a:t>
            </a:r>
          </a:p>
          <a:p>
            <a:pPr algn="just">
              <a:lnSpc>
                <a:spcPct val="150000"/>
              </a:lnSpc>
            </a:pPr>
            <a:r>
              <a:rPr lang="en-ZA" sz="1400" b="1" u="sng" dirty="0">
                <a:latin typeface="Arial" panose="020B0604020202020204" pitchFamily="34" charset="0"/>
                <a:cs typeface="Arial" panose="020B0604020202020204" pitchFamily="34" charset="0"/>
              </a:rPr>
              <a:t>REG. 2015-033041-07 </a:t>
            </a:r>
          </a:p>
          <a:p>
            <a:pPr algn="just">
              <a:lnSpc>
                <a:spcPct val="150000"/>
              </a:lnSpc>
            </a:pPr>
            <a:r>
              <a:rPr lang="en-ZA" sz="1400" b="1" u="sng" dirty="0">
                <a:latin typeface="Arial" panose="020B0604020202020204" pitchFamily="34" charset="0"/>
                <a:cs typeface="Arial" panose="020B0604020202020204" pitchFamily="34" charset="0"/>
              </a:rPr>
              <a:t>CSD - MAAA0392897</a:t>
            </a:r>
          </a:p>
          <a:p>
            <a:pPr algn="just"/>
            <a:endParaRPr lang="en-ZA" sz="1400" dirty="0">
              <a:latin typeface="Arial" panose="020B0604020202020204" pitchFamily="34" charset="0"/>
              <a:cs typeface="Arial" panose="020B0604020202020204" pitchFamily="34" charset="0"/>
            </a:endParaRPr>
          </a:p>
          <a:p>
            <a:pPr algn="just"/>
            <a:endParaRPr lang="en-ZA" sz="1400" dirty="0">
              <a:latin typeface="Arial" panose="020B0604020202020204" pitchFamily="34" charset="0"/>
              <a:cs typeface="Arial" panose="020B0604020202020204" pitchFamily="34" charset="0"/>
            </a:endParaRPr>
          </a:p>
          <a:p>
            <a:pPr algn="ctr"/>
            <a:r>
              <a:rPr lang="en-ZA" sz="1400" b="1" u="sng" dirty="0">
                <a:latin typeface="Arial" panose="020B0604020202020204" pitchFamily="34" charset="0"/>
                <a:cs typeface="Arial" panose="020B0604020202020204" pitchFamily="34" charset="0"/>
              </a:rPr>
              <a:t>FINACIAL SERVICES</a:t>
            </a:r>
          </a:p>
          <a:p>
            <a:pPr algn="ctr"/>
            <a:endParaRPr lang="en-ZA" sz="1400" b="1" u="sng" dirty="0">
              <a:latin typeface="Arial" panose="020B0604020202020204" pitchFamily="34" charset="0"/>
              <a:cs typeface="Arial" panose="020B0604020202020204" pitchFamily="34" charset="0"/>
            </a:endParaRPr>
          </a:p>
          <a:p>
            <a:pPr algn="ctr"/>
            <a:endParaRPr lang="en-ZA" sz="1400" b="1" u="sng" dirty="0">
              <a:latin typeface="Arial" panose="020B0604020202020204" pitchFamily="34" charset="0"/>
              <a:cs typeface="Arial" panose="020B0604020202020204" pitchFamily="34" charset="0"/>
            </a:endParaRPr>
          </a:p>
          <a:p>
            <a:pPr algn="just"/>
            <a:endParaRPr lang="en-ZA" sz="1400" dirty="0">
              <a:latin typeface="Arial" panose="020B0604020202020204" pitchFamily="34" charset="0"/>
              <a:cs typeface="Arial" panose="020B0604020202020204" pitchFamily="34" charset="0"/>
            </a:endParaRPr>
          </a:p>
          <a:p>
            <a:pPr algn="just"/>
            <a:r>
              <a:rPr lang="en-ZA" sz="1400" dirty="0">
                <a:latin typeface="Arial" panose="020B0604020202020204" pitchFamily="34" charset="0"/>
                <a:cs typeface="Arial" panose="020B0604020202020204" pitchFamily="34" charset="0"/>
              </a:rPr>
              <a:t>Makole Private Equity is an investment company with interests is unlisted private  companies. </a:t>
            </a:r>
          </a:p>
          <a:p>
            <a:pPr algn="just"/>
            <a:endParaRPr lang="en-ZA" sz="1400" dirty="0">
              <a:latin typeface="Arial" panose="020B0604020202020204" pitchFamily="34" charset="0"/>
              <a:cs typeface="Arial" panose="020B0604020202020204" pitchFamily="34" charset="0"/>
            </a:endParaRPr>
          </a:p>
          <a:p>
            <a:pPr algn="just"/>
            <a:r>
              <a:rPr lang="en-ZA" sz="1400" dirty="0">
                <a:latin typeface="Arial" panose="020B0604020202020204" pitchFamily="34" charset="0"/>
                <a:cs typeface="Arial" panose="020B0604020202020204" pitchFamily="34" charset="0"/>
              </a:rPr>
              <a:t>We have 40 percent interest in Arkein General Partners, we use this link to raise our acquisition funding. We have to date raised up R1bn for sub-Saharan African countries acquisition, hence the strategy for Makole Private Equity to start funding into the Defence industry.</a:t>
            </a:r>
          </a:p>
        </p:txBody>
      </p:sp>
      <p:pic>
        <p:nvPicPr>
          <p:cNvPr id="5" name="Picture 4"/>
          <p:cNvPicPr>
            <a:picLocks noChangeAspect="1"/>
          </p:cNvPicPr>
          <p:nvPr/>
        </p:nvPicPr>
        <p:blipFill>
          <a:blip r:embed="rId2"/>
          <a:stretch>
            <a:fillRect/>
          </a:stretch>
        </p:blipFill>
        <p:spPr>
          <a:xfrm>
            <a:off x="3937518" y="671805"/>
            <a:ext cx="2831657" cy="1912636"/>
          </a:xfrm>
          <a:prstGeom prst="rect">
            <a:avLst/>
          </a:prstGeom>
        </p:spPr>
      </p:pic>
    </p:spTree>
    <p:extLst>
      <p:ext uri="{BB962C8B-B14F-4D97-AF65-F5344CB8AC3E}">
        <p14:creationId xmlns:p14="http://schemas.microsoft.com/office/powerpoint/2010/main" val="1257170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A4A71D-DD94-2BC5-A569-5E0D156DB6D4}"/>
              </a:ext>
            </a:extLst>
          </p:cNvPr>
          <p:cNvSpPr/>
          <p:nvPr/>
        </p:nvSpPr>
        <p:spPr>
          <a:xfrm>
            <a:off x="514350" y="1847850"/>
            <a:ext cx="5829300" cy="7634398"/>
          </a:xfrm>
          <a:prstGeom prst="rect">
            <a:avLst/>
          </a:prstGeom>
        </p:spPr>
        <p:txBody>
          <a:bodyPr wrap="square">
            <a:spAutoFit/>
          </a:bodyPr>
          <a:lstStyle/>
          <a:p>
            <a:pPr algn="just">
              <a:lnSpc>
                <a:spcPct val="107000"/>
              </a:lnSpc>
              <a:spcAft>
                <a:spcPts val="800"/>
              </a:spcAft>
            </a:pPr>
            <a:endParaRPr lang="en-US" sz="1400" b="1" u="sng"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ZA" sz="1400" b="1" u="sng" dirty="0">
                <a:latin typeface="Arial" panose="020B0604020202020204" pitchFamily="34" charset="0"/>
                <a:cs typeface="Arial" panose="020B0604020202020204" pitchFamily="34" charset="0"/>
              </a:rPr>
              <a:t>FINACIAL SERVICES</a:t>
            </a:r>
          </a:p>
          <a:p>
            <a:pPr algn="just">
              <a:lnSpc>
                <a:spcPct val="107000"/>
              </a:lnSpc>
              <a:spcAft>
                <a:spcPts val="800"/>
              </a:spcAft>
            </a:pPr>
            <a:endParaRPr lang="en-US" sz="1400" b="1" u="sng"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n-US" sz="1400" b="1" u="sng"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1400" b="1" u="sng" dirty="0">
                <a:effectLst/>
                <a:latin typeface="Arial" panose="020B0604020202020204" pitchFamily="34" charset="0"/>
                <a:ea typeface="Calibri" panose="020F0502020204030204" pitchFamily="34" charset="0"/>
                <a:cs typeface="Arial" panose="020B0604020202020204" pitchFamily="34" charset="0"/>
              </a:rPr>
              <a:t>MAKOLE CAPITAL (PTY) LTD </a:t>
            </a:r>
          </a:p>
          <a:p>
            <a:pPr algn="just">
              <a:lnSpc>
                <a:spcPct val="107000"/>
              </a:lnSpc>
              <a:spcAft>
                <a:spcPts val="800"/>
              </a:spcAft>
            </a:pPr>
            <a:r>
              <a:rPr lang="en-US" sz="1400" b="1" u="sng" dirty="0">
                <a:effectLst/>
                <a:latin typeface="Arial" panose="020B0604020202020204" pitchFamily="34" charset="0"/>
                <a:ea typeface="Calibri" panose="020F0502020204030204" pitchFamily="34" charset="0"/>
                <a:cs typeface="Arial" panose="020B0604020202020204" pitchFamily="34" charset="0"/>
              </a:rPr>
              <a:t>REG. 2015-030145-07 </a:t>
            </a:r>
          </a:p>
          <a:p>
            <a:pPr algn="just">
              <a:lnSpc>
                <a:spcPct val="107000"/>
              </a:lnSpc>
              <a:spcAft>
                <a:spcPts val="800"/>
              </a:spcAft>
            </a:pPr>
            <a:r>
              <a:rPr lang="en-US" sz="1400" b="1" u="sng" dirty="0">
                <a:effectLst/>
                <a:latin typeface="Arial" panose="020B0604020202020204" pitchFamily="34" charset="0"/>
                <a:ea typeface="Calibri" panose="020F0502020204030204" pitchFamily="34" charset="0"/>
                <a:cs typeface="Arial" panose="020B0604020202020204" pitchFamily="34" charset="0"/>
              </a:rPr>
              <a:t>CSD - MAAA0392943</a:t>
            </a:r>
            <a:endParaRPr lang="en-ZA" sz="14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1400" dirty="0">
                <a:effectLst/>
                <a:latin typeface="Arial" panose="020B0604020202020204" pitchFamily="34" charset="0"/>
                <a:ea typeface="Calibri" panose="020F0502020204030204" pitchFamily="34" charset="0"/>
                <a:cs typeface="Arial" panose="020B0604020202020204" pitchFamily="34" charset="0"/>
              </a:rPr>
              <a:t> </a:t>
            </a:r>
            <a:endParaRPr lang="en-ZA" sz="14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1400" dirty="0">
                <a:effectLst/>
                <a:latin typeface="Arial" panose="020B0604020202020204" pitchFamily="34" charset="0"/>
                <a:ea typeface="Calibri" panose="020F0502020204030204" pitchFamily="34" charset="0"/>
                <a:cs typeface="Arial" panose="020B0604020202020204" pitchFamily="34" charset="0"/>
              </a:rPr>
              <a:t>Makole Capital is an investment company with a </a:t>
            </a:r>
          </a:p>
          <a:p>
            <a:pPr algn="just">
              <a:lnSpc>
                <a:spcPct val="107000"/>
              </a:lnSpc>
              <a:spcAft>
                <a:spcPts val="800"/>
              </a:spcAft>
            </a:pPr>
            <a:r>
              <a:rPr lang="en-US" sz="1400" dirty="0">
                <a:effectLst/>
                <a:latin typeface="Arial" panose="020B0604020202020204" pitchFamily="34" charset="0"/>
                <a:ea typeface="Calibri" panose="020F0502020204030204" pitchFamily="34" charset="0"/>
                <a:cs typeface="Arial" panose="020B0604020202020204" pitchFamily="34" charset="0"/>
              </a:rPr>
              <a:t>focused pipeline of listed entities</a:t>
            </a:r>
          </a:p>
          <a:p>
            <a:pPr algn="just">
              <a:lnSpc>
                <a:spcPct val="107000"/>
              </a:lnSpc>
              <a:spcAft>
                <a:spcPts val="800"/>
              </a:spcAft>
            </a:pPr>
            <a:endParaRPr lang="en-US" sz="1400"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ZA" sz="1400" b="1" u="sng" dirty="0">
                <a:latin typeface="Arial" panose="020B0604020202020204" pitchFamily="34" charset="0"/>
                <a:cs typeface="Arial" panose="020B0604020202020204" pitchFamily="34" charset="0"/>
              </a:rPr>
              <a:t>INFORMATION TECHNOLOGU SERVICES</a:t>
            </a:r>
          </a:p>
          <a:p>
            <a:pPr algn="just">
              <a:lnSpc>
                <a:spcPct val="107000"/>
              </a:lnSpc>
              <a:spcAft>
                <a:spcPts val="800"/>
              </a:spcAft>
            </a:pP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n-US" sz="14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1400" b="1" u="sng" dirty="0">
                <a:effectLst/>
                <a:latin typeface="Arial" panose="020B0604020202020204" pitchFamily="34" charset="0"/>
                <a:ea typeface="Calibri" panose="020F0502020204030204" pitchFamily="34" charset="0"/>
                <a:cs typeface="Arial" panose="020B0604020202020204" pitchFamily="34" charset="0"/>
              </a:rPr>
              <a:t>MAKOLE TECHNOLOGY SERVICES</a:t>
            </a:r>
          </a:p>
          <a:p>
            <a:pPr algn="just">
              <a:lnSpc>
                <a:spcPct val="107000"/>
              </a:lnSpc>
              <a:spcAft>
                <a:spcPts val="800"/>
              </a:spcAft>
            </a:pPr>
            <a:r>
              <a:rPr lang="en-US" sz="1400" dirty="0">
                <a:latin typeface="Arial" panose="020B0604020202020204" pitchFamily="34" charset="0"/>
                <a:ea typeface="Calibri" panose="020F0502020204030204" pitchFamily="34" charset="0"/>
                <a:cs typeface="Arial" panose="020B0604020202020204" pitchFamily="34" charset="0"/>
              </a:rPr>
              <a:t>REG: 2022/644600/07</a:t>
            </a:r>
          </a:p>
          <a:p>
            <a:pPr algn="just">
              <a:lnSpc>
                <a:spcPct val="107000"/>
              </a:lnSpc>
              <a:spcAft>
                <a:spcPts val="800"/>
              </a:spcAft>
            </a:pPr>
            <a:r>
              <a:rPr lang="en-US" sz="1400" dirty="0">
                <a:effectLst/>
                <a:latin typeface="Arial" panose="020B0604020202020204" pitchFamily="34" charset="0"/>
                <a:ea typeface="Calibri" panose="020F0502020204030204" pitchFamily="34" charset="0"/>
                <a:cs typeface="Arial" panose="020B0604020202020204" pitchFamily="34" charset="0"/>
              </a:rPr>
              <a:t>CSD: MAAA1245158</a:t>
            </a:r>
          </a:p>
          <a:p>
            <a:pPr algn="just">
              <a:lnSpc>
                <a:spcPct val="107000"/>
              </a:lnSpc>
              <a:spcAft>
                <a:spcPts val="800"/>
              </a:spcAft>
            </a:pPr>
            <a:r>
              <a:rPr lang="en-US" sz="1400" dirty="0">
                <a:effectLst/>
                <a:latin typeface="Arial" panose="020B0604020202020204" pitchFamily="34" charset="0"/>
                <a:ea typeface="Calibri" panose="020F0502020204030204" pitchFamily="34" charset="0"/>
                <a:cs typeface="Arial" panose="020B0604020202020204" pitchFamily="34" charset="0"/>
              </a:rPr>
              <a:t>We offer the following services</a:t>
            </a:r>
          </a:p>
          <a:p>
            <a:pPr marL="285750" indent="-285750" algn="just">
              <a:lnSpc>
                <a:spcPct val="107000"/>
              </a:lnSpc>
              <a:spcAft>
                <a:spcPts val="800"/>
              </a:spcAft>
              <a:buFont typeface="Arial" panose="020B0604020202020204" pitchFamily="34" charset="0"/>
              <a:buChar char="•"/>
            </a:pPr>
            <a:r>
              <a:rPr lang="en-US" sz="1400" dirty="0">
                <a:latin typeface="Arial" panose="020B0604020202020204" pitchFamily="34" charset="0"/>
                <a:ea typeface="Calibri" panose="020F0502020204030204" pitchFamily="34" charset="0"/>
                <a:cs typeface="Arial" panose="020B0604020202020204" pitchFamily="34" charset="0"/>
              </a:rPr>
              <a:t>ERP Resources and implementation</a:t>
            </a:r>
          </a:p>
          <a:p>
            <a:pPr marL="285750" indent="-285750" algn="just">
              <a:lnSpc>
                <a:spcPct val="107000"/>
              </a:lnSpc>
              <a:spcAft>
                <a:spcPts val="800"/>
              </a:spcAft>
              <a:buFont typeface="Arial" panose="020B0604020202020204" pitchFamily="34" charset="0"/>
              <a:buChar char="•"/>
            </a:pPr>
            <a:r>
              <a:rPr lang="en-US" sz="1400" dirty="0">
                <a:latin typeface="Arial" panose="020B0604020202020204" pitchFamily="34" charset="0"/>
                <a:ea typeface="Calibri" panose="020F0502020204030204" pitchFamily="34" charset="0"/>
                <a:cs typeface="Arial" panose="020B0604020202020204" pitchFamily="34" charset="0"/>
              </a:rPr>
              <a:t>ICT – Project Management and Project Scoping Resources</a:t>
            </a:r>
          </a:p>
          <a:p>
            <a:pPr marL="285750" indent="-285750" algn="just">
              <a:lnSpc>
                <a:spcPct val="107000"/>
              </a:lnSpc>
              <a:spcAft>
                <a:spcPts val="800"/>
              </a:spcAft>
              <a:buFont typeface="Arial" panose="020B0604020202020204" pitchFamily="34" charset="0"/>
              <a:buChar char="•"/>
            </a:pPr>
            <a:r>
              <a:rPr lang="en-US" sz="1400" dirty="0">
                <a:latin typeface="Arial" panose="020B0604020202020204" pitchFamily="34" charset="0"/>
                <a:ea typeface="Calibri" panose="020F0502020204030204" pitchFamily="34" charset="0"/>
                <a:cs typeface="Arial" panose="020B0604020202020204" pitchFamily="34" charset="0"/>
              </a:rPr>
              <a:t>ICT – Networks , ICT Security Implementation</a:t>
            </a:r>
          </a:p>
          <a:p>
            <a:pPr marL="285750" indent="-285750" algn="just">
              <a:lnSpc>
                <a:spcPct val="107000"/>
              </a:lnSpc>
              <a:spcAft>
                <a:spcPts val="800"/>
              </a:spcAft>
              <a:buFont typeface="Arial" panose="020B0604020202020204" pitchFamily="34" charset="0"/>
              <a:buChar char="•"/>
            </a:pPr>
            <a:r>
              <a:rPr lang="en-US" sz="1400" dirty="0">
                <a:latin typeface="Arial" panose="020B0604020202020204" pitchFamily="34" charset="0"/>
                <a:ea typeface="Calibri" panose="020F0502020204030204" pitchFamily="34" charset="0"/>
                <a:cs typeface="Arial" panose="020B0604020202020204" pitchFamily="34" charset="0"/>
              </a:rPr>
              <a:t>ICT Software solutions and BI Business Intelligence</a:t>
            </a:r>
          </a:p>
          <a:p>
            <a:pPr marL="285750" indent="-285750" algn="just">
              <a:lnSpc>
                <a:spcPct val="107000"/>
              </a:lnSpc>
              <a:spcAft>
                <a:spcPts val="800"/>
              </a:spcAft>
              <a:buFont typeface="Arial" panose="020B0604020202020204" pitchFamily="34" charset="0"/>
              <a:buChar char="•"/>
            </a:pPr>
            <a:endParaRPr lang="en-ZA" sz="14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4820D85A-F398-8D10-A4E8-62C6713E1A4F}"/>
              </a:ext>
            </a:extLst>
          </p:cNvPr>
          <p:cNvPicPr>
            <a:picLocks noChangeAspect="1"/>
          </p:cNvPicPr>
          <p:nvPr/>
        </p:nvPicPr>
        <p:blipFill>
          <a:blip r:embed="rId2"/>
          <a:stretch>
            <a:fillRect/>
          </a:stretch>
        </p:blipFill>
        <p:spPr>
          <a:xfrm>
            <a:off x="2384933" y="596555"/>
            <a:ext cx="2926334" cy="1012024"/>
          </a:xfrm>
          <a:prstGeom prst="rect">
            <a:avLst/>
          </a:prstGeom>
        </p:spPr>
      </p:pic>
    </p:spTree>
    <p:extLst>
      <p:ext uri="{BB962C8B-B14F-4D97-AF65-F5344CB8AC3E}">
        <p14:creationId xmlns:p14="http://schemas.microsoft.com/office/powerpoint/2010/main" val="3300400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2417" y="1597598"/>
            <a:ext cx="5274183" cy="6992235"/>
          </a:xfrm>
          <a:prstGeom prst="rect">
            <a:avLst/>
          </a:prstGeom>
        </p:spPr>
        <p:txBody>
          <a:bodyPr wrap="square">
            <a:spAutoFit/>
          </a:bodyPr>
          <a:lstStyle/>
          <a:p>
            <a:pPr algn="ctr">
              <a:lnSpc>
                <a:spcPct val="107000"/>
              </a:lnSpc>
              <a:spcAft>
                <a:spcPts val="800"/>
              </a:spcAft>
            </a:pPr>
            <a:r>
              <a:rPr lang="en-ZA" sz="1400" b="1" u="sng" dirty="0">
                <a:latin typeface="Arial" panose="020B0604020202020204" pitchFamily="34" charset="0"/>
                <a:cs typeface="Arial" panose="020B0604020202020204" pitchFamily="34" charset="0"/>
              </a:rPr>
              <a:t>ENERGY SECTOR</a:t>
            </a:r>
          </a:p>
          <a:p>
            <a:pPr algn="just">
              <a:lnSpc>
                <a:spcPct val="107000"/>
              </a:lnSpc>
              <a:spcAft>
                <a:spcPts val="800"/>
              </a:spcAft>
            </a:pPr>
            <a:endParaRPr lang="en-US" sz="1400" b="1" u="sng"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n-US" sz="1400" b="1" u="sng"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1400" b="1" u="sng" dirty="0">
                <a:effectLst/>
                <a:latin typeface="Arial" panose="020B0604020202020204" pitchFamily="34" charset="0"/>
                <a:ea typeface="Calibri" panose="020F0502020204030204" pitchFamily="34" charset="0"/>
                <a:cs typeface="Arial" panose="020B0604020202020204" pitchFamily="34" charset="0"/>
              </a:rPr>
              <a:t>NEMBE HOLDING (PTY) LTD</a:t>
            </a:r>
          </a:p>
          <a:p>
            <a:pPr algn="just">
              <a:lnSpc>
                <a:spcPct val="107000"/>
              </a:lnSpc>
              <a:spcAft>
                <a:spcPts val="800"/>
              </a:spcAft>
            </a:pPr>
            <a:r>
              <a:rPr lang="en-US" sz="1400" b="1" u="sng" dirty="0">
                <a:effectLst/>
                <a:latin typeface="Arial" panose="020B0604020202020204" pitchFamily="34" charset="0"/>
                <a:ea typeface="Calibri" panose="020F0502020204030204" pitchFamily="34" charset="0"/>
                <a:cs typeface="Arial" panose="020B0604020202020204" pitchFamily="34" charset="0"/>
              </a:rPr>
              <a:t>REG. 2010-012946-07 </a:t>
            </a:r>
          </a:p>
          <a:p>
            <a:pPr algn="just">
              <a:lnSpc>
                <a:spcPct val="107000"/>
              </a:lnSpc>
              <a:spcAft>
                <a:spcPts val="800"/>
              </a:spcAft>
            </a:pPr>
            <a:r>
              <a:rPr lang="en-US" sz="1400" b="1" u="sng" dirty="0">
                <a:effectLst/>
                <a:latin typeface="Arial" panose="020B0604020202020204" pitchFamily="34" charset="0"/>
                <a:ea typeface="Calibri" panose="020F0502020204030204" pitchFamily="34" charset="0"/>
                <a:cs typeface="Arial" panose="020B0604020202020204" pitchFamily="34" charset="0"/>
              </a:rPr>
              <a:t>CSD - MAAA0392980  </a:t>
            </a:r>
            <a:endParaRPr lang="en-ZA" sz="14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1400" dirty="0">
                <a:effectLst/>
                <a:latin typeface="Arial" panose="020B0604020202020204" pitchFamily="34" charset="0"/>
                <a:ea typeface="Calibri" panose="020F0502020204030204" pitchFamily="34" charset="0"/>
                <a:cs typeface="Arial" panose="020B0604020202020204" pitchFamily="34" charset="0"/>
              </a:rPr>
              <a:t>Nembe Holdings is a 100 percent black owned and managed mining operations company. We specialize in shaft construction, vamping, and development drilling and underground railroad construction. We also supply Petroleum fuel and Lubricants (Grease)</a:t>
            </a:r>
            <a:endParaRPr lang="en-ZA" sz="14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1400" dirty="0">
                <a:effectLst/>
                <a:latin typeface="Arial" panose="020B0604020202020204" pitchFamily="34" charset="0"/>
                <a:ea typeface="Calibri" panose="020F0502020204030204" pitchFamily="34" charset="0"/>
                <a:cs typeface="Arial" panose="020B0604020202020204" pitchFamily="34" charset="0"/>
              </a:rPr>
              <a:t>We also provide a wide range of Personal Protective Equipment:</a:t>
            </a:r>
            <a:endParaRPr lang="en-ZA" sz="14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1400" dirty="0">
                <a:effectLst/>
                <a:latin typeface="Arial" panose="020B0604020202020204" pitchFamily="34" charset="0"/>
                <a:ea typeface="Calibri" panose="020F0502020204030204" pitchFamily="34" charset="0"/>
                <a:cs typeface="Arial" panose="020B0604020202020204" pitchFamily="34" charset="0"/>
              </a:rPr>
              <a:t>Our PPE is categorized as follows:</a:t>
            </a:r>
            <a:endParaRPr lang="en-ZA" sz="14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0"/>
              </a:spcAft>
              <a:buFont typeface="Symbol" panose="05050102010706020507" pitchFamily="18" charset="2"/>
              <a:buChar char=""/>
            </a:pPr>
            <a:r>
              <a:rPr lang="en-US" sz="1400" dirty="0">
                <a:effectLst/>
                <a:latin typeface="Arial" panose="020B0604020202020204" pitchFamily="34" charset="0"/>
                <a:ea typeface="Calibri" panose="020F0502020204030204" pitchFamily="34" charset="0"/>
                <a:cs typeface="Arial" panose="020B0604020202020204" pitchFamily="34" charset="0"/>
              </a:rPr>
              <a:t>Eye protection (glasses, goggles, face shields)</a:t>
            </a:r>
            <a:endParaRPr lang="en-ZA" sz="1400" dirty="0">
              <a:effectLst/>
              <a:latin typeface="Arial" panose="020B0604020202020204" pitchFamily="34" charset="0"/>
              <a:ea typeface="Calibri" panose="020F0502020204030204" pitchFamily="34" charset="0"/>
              <a:cs typeface="Arial" panose="020B0604020202020204" pitchFamily="34" charset="0"/>
            </a:endParaRPr>
          </a:p>
          <a:p>
            <a:pPr marL="457200" algn="just">
              <a:lnSpc>
                <a:spcPct val="107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 </a:t>
            </a:r>
            <a:endParaRPr lang="en-ZA" sz="14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0"/>
              </a:spcAft>
              <a:buFont typeface="Symbol" panose="05050102010706020507" pitchFamily="18" charset="2"/>
              <a:buChar char=""/>
            </a:pPr>
            <a:r>
              <a:rPr lang="en-US" sz="1400" dirty="0">
                <a:effectLst/>
                <a:latin typeface="Arial" panose="020B0604020202020204" pitchFamily="34" charset="0"/>
                <a:ea typeface="Calibri" panose="020F0502020204030204" pitchFamily="34" charset="0"/>
                <a:cs typeface="Arial" panose="020B0604020202020204" pitchFamily="34" charset="0"/>
              </a:rPr>
              <a:t>Hearing protection (ear plugs, earmuffs)</a:t>
            </a:r>
            <a:endParaRPr lang="en-ZA" sz="1400" dirty="0">
              <a:effectLst/>
              <a:latin typeface="Arial" panose="020B0604020202020204" pitchFamily="34" charset="0"/>
              <a:ea typeface="Calibri" panose="020F0502020204030204" pitchFamily="34" charset="0"/>
              <a:cs typeface="Arial" panose="020B0604020202020204" pitchFamily="34" charset="0"/>
            </a:endParaRPr>
          </a:p>
          <a:p>
            <a:pPr marL="457200" algn="just">
              <a:lnSpc>
                <a:spcPct val="107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 </a:t>
            </a:r>
            <a:endParaRPr lang="en-ZA" sz="14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0"/>
              </a:spcAft>
              <a:buFont typeface="Symbol" panose="05050102010706020507" pitchFamily="18" charset="2"/>
              <a:buChar char=""/>
            </a:pPr>
            <a:r>
              <a:rPr lang="en-US" sz="1400" dirty="0">
                <a:effectLst/>
                <a:latin typeface="Arial" panose="020B0604020202020204" pitchFamily="34" charset="0"/>
                <a:ea typeface="Calibri" panose="020F0502020204030204" pitchFamily="34" charset="0"/>
                <a:cs typeface="Arial" panose="020B0604020202020204" pitchFamily="34" charset="0"/>
              </a:rPr>
              <a:t>Respiratory protection (dust mask filters)</a:t>
            </a:r>
            <a:endParaRPr lang="en-ZA" sz="1400" dirty="0">
              <a:effectLst/>
              <a:latin typeface="Arial" panose="020B0604020202020204" pitchFamily="34" charset="0"/>
              <a:ea typeface="Calibri" panose="020F0502020204030204" pitchFamily="34" charset="0"/>
              <a:cs typeface="Arial" panose="020B0604020202020204" pitchFamily="34" charset="0"/>
            </a:endParaRPr>
          </a:p>
          <a:p>
            <a:pPr marL="457200" algn="just">
              <a:lnSpc>
                <a:spcPct val="107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 </a:t>
            </a:r>
            <a:endParaRPr lang="en-ZA" sz="14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0"/>
              </a:spcAft>
              <a:buFont typeface="Symbol" panose="05050102010706020507" pitchFamily="18" charset="2"/>
              <a:buChar char=""/>
            </a:pPr>
            <a:r>
              <a:rPr lang="en-US" sz="1400" dirty="0">
                <a:effectLst/>
                <a:latin typeface="Arial" panose="020B0604020202020204" pitchFamily="34" charset="0"/>
                <a:ea typeface="Calibri" panose="020F0502020204030204" pitchFamily="34" charset="0"/>
                <a:cs typeface="Arial" panose="020B0604020202020204" pitchFamily="34" charset="0"/>
              </a:rPr>
              <a:t>Head protection (hard hats, helmets, bump caps)</a:t>
            </a:r>
            <a:endParaRPr lang="en-ZA" sz="1400" dirty="0">
              <a:effectLst/>
              <a:latin typeface="Arial" panose="020B0604020202020204" pitchFamily="34" charset="0"/>
              <a:ea typeface="Calibri" panose="020F0502020204030204" pitchFamily="34" charset="0"/>
              <a:cs typeface="Arial" panose="020B0604020202020204" pitchFamily="34" charset="0"/>
            </a:endParaRPr>
          </a:p>
          <a:p>
            <a:pPr marL="457200" algn="just">
              <a:lnSpc>
                <a:spcPct val="107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 </a:t>
            </a:r>
            <a:endParaRPr lang="en-ZA" sz="14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0"/>
              </a:spcAft>
              <a:buFont typeface="Symbol" panose="05050102010706020507" pitchFamily="18" charset="2"/>
              <a:buChar char=""/>
            </a:pPr>
            <a:r>
              <a:rPr lang="en-US" sz="1400" dirty="0">
                <a:effectLst/>
                <a:latin typeface="Arial" panose="020B0604020202020204" pitchFamily="34" charset="0"/>
                <a:ea typeface="Calibri" panose="020F0502020204030204" pitchFamily="34" charset="0"/>
                <a:cs typeface="Arial" panose="020B0604020202020204" pitchFamily="34" charset="0"/>
              </a:rPr>
              <a:t>Hand protection (gloves)</a:t>
            </a:r>
            <a:endParaRPr lang="en-ZA" sz="1400" dirty="0">
              <a:effectLst/>
              <a:latin typeface="Arial" panose="020B0604020202020204" pitchFamily="34" charset="0"/>
              <a:ea typeface="Calibri" panose="020F0502020204030204" pitchFamily="34" charset="0"/>
              <a:cs typeface="Arial" panose="020B0604020202020204" pitchFamily="34" charset="0"/>
            </a:endParaRPr>
          </a:p>
          <a:p>
            <a:pPr marL="457200" algn="just">
              <a:lnSpc>
                <a:spcPct val="107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 </a:t>
            </a:r>
            <a:endParaRPr lang="en-ZA" sz="14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0"/>
              </a:spcAft>
              <a:buFont typeface="Symbol" panose="05050102010706020507" pitchFamily="18" charset="2"/>
              <a:buChar char=""/>
            </a:pPr>
            <a:r>
              <a:rPr lang="en-US" sz="1400" dirty="0">
                <a:effectLst/>
                <a:latin typeface="Arial" panose="020B0604020202020204" pitchFamily="34" charset="0"/>
                <a:ea typeface="Calibri" panose="020F0502020204030204" pitchFamily="34" charset="0"/>
                <a:cs typeface="Arial" panose="020B0604020202020204" pitchFamily="34" charset="0"/>
              </a:rPr>
              <a:t>Skin protection (full length clothing)</a:t>
            </a:r>
            <a:endParaRPr lang="en-ZA" sz="1400" dirty="0">
              <a:effectLst/>
              <a:latin typeface="Arial" panose="020B0604020202020204" pitchFamily="34" charset="0"/>
              <a:ea typeface="Calibri" panose="020F0502020204030204" pitchFamily="34" charset="0"/>
              <a:cs typeface="Arial" panose="020B0604020202020204" pitchFamily="34" charset="0"/>
            </a:endParaRPr>
          </a:p>
          <a:p>
            <a:pPr marL="457200" algn="just">
              <a:lnSpc>
                <a:spcPct val="107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 </a:t>
            </a:r>
            <a:endParaRPr lang="en-ZA" sz="14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Symbol" panose="05050102010706020507" pitchFamily="18" charset="2"/>
              <a:buChar char=""/>
            </a:pPr>
            <a:r>
              <a:rPr lang="en-US" sz="1400" dirty="0">
                <a:effectLst/>
                <a:latin typeface="Arial" panose="020B0604020202020204" pitchFamily="34" charset="0"/>
                <a:ea typeface="Calibri" panose="020F0502020204030204" pitchFamily="34" charset="0"/>
                <a:cs typeface="Arial" panose="020B0604020202020204" pitchFamily="34" charset="0"/>
              </a:rPr>
              <a:t>Foot protection (steel toe caps, metatarsal)</a:t>
            </a:r>
            <a:endParaRPr lang="en-ZA" sz="14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3" name="Picture 2"/>
          <p:cNvPicPr>
            <a:picLocks noChangeAspect="1"/>
          </p:cNvPicPr>
          <p:nvPr/>
        </p:nvPicPr>
        <p:blipFill rotWithShape="1">
          <a:blip r:embed="rId2"/>
          <a:srcRect r="1865"/>
          <a:stretch/>
        </p:blipFill>
        <p:spPr>
          <a:xfrm>
            <a:off x="2059669" y="101600"/>
            <a:ext cx="2159795" cy="1387640"/>
          </a:xfrm>
          <a:prstGeom prst="rect">
            <a:avLst/>
          </a:prstGeom>
        </p:spPr>
      </p:pic>
      <p:pic>
        <p:nvPicPr>
          <p:cNvPr id="4" name="Picture 3"/>
          <p:cNvPicPr>
            <a:picLocks noChangeAspect="1"/>
          </p:cNvPicPr>
          <p:nvPr/>
        </p:nvPicPr>
        <p:blipFill>
          <a:blip r:embed="rId3"/>
          <a:stretch>
            <a:fillRect/>
          </a:stretch>
        </p:blipFill>
        <p:spPr>
          <a:xfrm>
            <a:off x="213233" y="8701488"/>
            <a:ext cx="2926334" cy="1012024"/>
          </a:xfrm>
          <a:prstGeom prst="rect">
            <a:avLst/>
          </a:prstGeom>
        </p:spPr>
      </p:pic>
    </p:spTree>
    <p:extLst>
      <p:ext uri="{BB962C8B-B14F-4D97-AF65-F5344CB8AC3E}">
        <p14:creationId xmlns:p14="http://schemas.microsoft.com/office/powerpoint/2010/main" val="4100191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3233" y="8701488"/>
            <a:ext cx="2926334" cy="1012024"/>
          </a:xfrm>
          <a:prstGeom prst="rect">
            <a:avLst/>
          </a:prstGeom>
        </p:spPr>
      </p:pic>
      <p:sp>
        <p:nvSpPr>
          <p:cNvPr id="4" name="Rectangle 3"/>
          <p:cNvSpPr/>
          <p:nvPr/>
        </p:nvSpPr>
        <p:spPr>
          <a:xfrm>
            <a:off x="637667" y="684749"/>
            <a:ext cx="5003800" cy="6709529"/>
          </a:xfrm>
          <a:prstGeom prst="rect">
            <a:avLst/>
          </a:prstGeom>
        </p:spPr>
        <p:txBody>
          <a:bodyPr wrap="square">
            <a:spAutoFit/>
          </a:bodyPr>
          <a:lstStyle/>
          <a:p>
            <a:endParaRPr lang="en-ZA" sz="1400" b="1" u="sng" dirty="0">
              <a:latin typeface="Arial" panose="020B0604020202020204" pitchFamily="34" charset="0"/>
              <a:cs typeface="Arial" panose="020B0604020202020204" pitchFamily="34" charset="0"/>
            </a:endParaRPr>
          </a:p>
          <a:p>
            <a:r>
              <a:rPr lang="en-ZA" sz="1400" b="1" u="sng" dirty="0">
                <a:latin typeface="Arial" panose="020B0604020202020204" pitchFamily="34" charset="0"/>
                <a:cs typeface="Arial" panose="020B0604020202020204" pitchFamily="34" charset="0"/>
              </a:rPr>
              <a:t>MAKOLE INTERNATIONAL STRATEGY</a:t>
            </a:r>
          </a:p>
          <a:p>
            <a:endParaRPr lang="en-ZA" sz="1400" dirty="0">
              <a:latin typeface="Arial" panose="020B0604020202020204" pitchFamily="34" charset="0"/>
              <a:cs typeface="Arial" panose="020B0604020202020204" pitchFamily="34" charset="0"/>
            </a:endParaRPr>
          </a:p>
          <a:p>
            <a:endParaRPr lang="en-ZA" sz="1400" dirty="0">
              <a:latin typeface="Arial" panose="020B0604020202020204" pitchFamily="34" charset="0"/>
              <a:cs typeface="Arial" panose="020B0604020202020204" pitchFamily="34" charset="0"/>
            </a:endParaRPr>
          </a:p>
          <a:p>
            <a:endParaRPr lang="en-ZA" sz="1400" dirty="0">
              <a:latin typeface="Arial" panose="020B0604020202020204" pitchFamily="34" charset="0"/>
              <a:cs typeface="Arial" panose="020B0604020202020204" pitchFamily="34" charset="0"/>
            </a:endParaRPr>
          </a:p>
          <a:p>
            <a:pPr algn="ctr"/>
            <a:r>
              <a:rPr lang="en-ZA" sz="1600" b="1" i="1" dirty="0">
                <a:solidFill>
                  <a:srgbClr val="0070C0"/>
                </a:solidFill>
                <a:latin typeface="Arial" panose="020B0604020202020204" pitchFamily="34" charset="0"/>
                <a:cs typeface="Arial" panose="020B0604020202020204" pitchFamily="34" charset="0"/>
              </a:rPr>
              <a:t>Purpose: </a:t>
            </a:r>
          </a:p>
          <a:p>
            <a:pPr algn="ctr"/>
            <a:endParaRPr lang="en-ZA" sz="1400" dirty="0">
              <a:latin typeface="Arial" panose="020B0604020202020204" pitchFamily="34" charset="0"/>
              <a:cs typeface="Arial" panose="020B0604020202020204" pitchFamily="34" charset="0"/>
            </a:endParaRPr>
          </a:p>
          <a:p>
            <a:pPr algn="ctr"/>
            <a:r>
              <a:rPr lang="en-ZA" sz="1400" dirty="0">
                <a:latin typeface="Arial" panose="020B0604020202020204" pitchFamily="34" charset="0"/>
                <a:cs typeface="Arial" panose="020B0604020202020204" pitchFamily="34" charset="0"/>
              </a:rPr>
              <a:t>To be a leader of 100 percent owned and managed, diversified companies.</a:t>
            </a:r>
          </a:p>
          <a:p>
            <a:pPr algn="ctr"/>
            <a:endParaRPr lang="en-ZA" sz="1400" dirty="0">
              <a:latin typeface="Arial" panose="020B0604020202020204" pitchFamily="34" charset="0"/>
              <a:cs typeface="Arial" panose="020B0604020202020204" pitchFamily="34" charset="0"/>
            </a:endParaRPr>
          </a:p>
          <a:p>
            <a:pPr algn="ctr"/>
            <a:r>
              <a:rPr lang="en-ZA" sz="1600" b="1" i="1" dirty="0">
                <a:solidFill>
                  <a:srgbClr val="0070C0"/>
                </a:solidFill>
                <a:latin typeface="Arial" panose="020B0604020202020204" pitchFamily="34" charset="0"/>
                <a:cs typeface="Arial" panose="020B0604020202020204" pitchFamily="34" charset="0"/>
              </a:rPr>
              <a:t>Vision: </a:t>
            </a:r>
          </a:p>
          <a:p>
            <a:pPr algn="ctr"/>
            <a:endParaRPr lang="en-ZA" sz="1400" dirty="0">
              <a:latin typeface="Arial" panose="020B0604020202020204" pitchFamily="34" charset="0"/>
              <a:cs typeface="Arial" panose="020B0604020202020204" pitchFamily="34" charset="0"/>
            </a:endParaRPr>
          </a:p>
          <a:p>
            <a:pPr algn="ctr"/>
            <a:r>
              <a:rPr lang="en-ZA" sz="1400" dirty="0">
                <a:latin typeface="Arial" panose="020B0604020202020204" pitchFamily="34" charset="0"/>
                <a:cs typeface="Arial" panose="020B0604020202020204" pitchFamily="34" charset="0"/>
              </a:rPr>
              <a:t>To provide quality service that exceeds the expectation of our   esteemed customers.</a:t>
            </a:r>
          </a:p>
          <a:p>
            <a:pPr algn="ctr"/>
            <a:endParaRPr lang="en-ZA" sz="1400" dirty="0">
              <a:latin typeface="Arial" panose="020B0604020202020204" pitchFamily="34" charset="0"/>
              <a:cs typeface="Arial" panose="020B0604020202020204" pitchFamily="34" charset="0"/>
            </a:endParaRPr>
          </a:p>
          <a:p>
            <a:pPr algn="ctr"/>
            <a:r>
              <a:rPr lang="en-ZA" sz="1600" b="1" i="1" dirty="0">
                <a:solidFill>
                  <a:srgbClr val="0070C0"/>
                </a:solidFill>
                <a:latin typeface="Arial" panose="020B0604020202020204" pitchFamily="34" charset="0"/>
                <a:cs typeface="Arial" panose="020B0604020202020204" pitchFamily="34" charset="0"/>
              </a:rPr>
              <a:t>Mission Statement: </a:t>
            </a:r>
          </a:p>
          <a:p>
            <a:pPr algn="ctr"/>
            <a:endParaRPr lang="en-ZA" sz="1400" dirty="0">
              <a:latin typeface="Arial" panose="020B0604020202020204" pitchFamily="34" charset="0"/>
              <a:cs typeface="Arial" panose="020B0604020202020204" pitchFamily="34" charset="0"/>
            </a:endParaRPr>
          </a:p>
          <a:p>
            <a:pPr algn="ctr"/>
            <a:r>
              <a:rPr lang="en-ZA" sz="1400" dirty="0">
                <a:latin typeface="Arial" panose="020B0604020202020204" pitchFamily="34" charset="0"/>
                <a:cs typeface="Arial" panose="020B0604020202020204" pitchFamily="34" charset="0"/>
              </a:rPr>
              <a:t>To build long term relationships with our customers and provide exceptional customer service by pursuing business through innovation and advanced technology.</a:t>
            </a:r>
          </a:p>
          <a:p>
            <a:pPr algn="ctr"/>
            <a:endParaRPr lang="en-ZA" sz="1400" dirty="0">
              <a:latin typeface="Arial" panose="020B0604020202020204" pitchFamily="34" charset="0"/>
              <a:cs typeface="Arial" panose="020B0604020202020204" pitchFamily="34" charset="0"/>
            </a:endParaRPr>
          </a:p>
          <a:p>
            <a:pPr algn="ctr"/>
            <a:r>
              <a:rPr lang="en-ZA" sz="1600" b="1" i="1" dirty="0">
                <a:solidFill>
                  <a:srgbClr val="0070C0"/>
                </a:solidFill>
                <a:latin typeface="Arial" panose="020B0604020202020204" pitchFamily="34" charset="0"/>
                <a:cs typeface="Arial" panose="020B0604020202020204" pitchFamily="34" charset="0"/>
              </a:rPr>
              <a:t>Core Values:</a:t>
            </a:r>
          </a:p>
          <a:p>
            <a:pPr algn="ctr"/>
            <a:endParaRPr lang="en-ZA" sz="1400" dirty="0">
              <a:latin typeface="Arial" panose="020B0604020202020204" pitchFamily="34" charset="0"/>
              <a:cs typeface="Arial" panose="020B0604020202020204" pitchFamily="34" charset="0"/>
            </a:endParaRPr>
          </a:p>
          <a:p>
            <a:pPr algn="ctr"/>
            <a:r>
              <a:rPr lang="en-ZA" sz="1400" dirty="0">
                <a:latin typeface="Arial" panose="020B0604020202020204" pitchFamily="34" charset="0"/>
                <a:cs typeface="Arial" panose="020B0604020202020204" pitchFamily="34" charset="0"/>
              </a:rPr>
              <a:t>We believe in treating our customers with respect and faith. We integrate honesty, integrity and business ethics into all our aspects of business functioning.</a:t>
            </a:r>
          </a:p>
          <a:p>
            <a:pPr algn="ctr"/>
            <a:endParaRPr lang="en-ZA" sz="1400" dirty="0">
              <a:latin typeface="Arial" panose="020B0604020202020204" pitchFamily="34" charset="0"/>
              <a:cs typeface="Arial" panose="020B0604020202020204" pitchFamily="34" charset="0"/>
            </a:endParaRPr>
          </a:p>
          <a:p>
            <a:pPr algn="ctr"/>
            <a:r>
              <a:rPr lang="en-ZA" sz="1600" b="1" i="1" dirty="0">
                <a:solidFill>
                  <a:srgbClr val="0070C0"/>
                </a:solidFill>
                <a:latin typeface="Arial" panose="020B0604020202020204" pitchFamily="34" charset="0"/>
                <a:cs typeface="Arial" panose="020B0604020202020204" pitchFamily="34" charset="0"/>
              </a:rPr>
              <a:t>Goals: </a:t>
            </a:r>
          </a:p>
          <a:p>
            <a:pPr algn="ctr"/>
            <a:endParaRPr lang="en-ZA" sz="1400" dirty="0">
              <a:latin typeface="Arial" panose="020B0604020202020204" pitchFamily="34" charset="0"/>
              <a:cs typeface="Arial" panose="020B0604020202020204" pitchFamily="34" charset="0"/>
            </a:endParaRPr>
          </a:p>
          <a:p>
            <a:pPr algn="ctr"/>
            <a:r>
              <a:rPr lang="en-ZA" sz="1400" dirty="0">
                <a:latin typeface="Arial" panose="020B0604020202020204" pitchFamily="34" charset="0"/>
                <a:cs typeface="Arial" panose="020B0604020202020204" pitchFamily="34" charset="0"/>
              </a:rPr>
              <a:t>Expansion and Growth in all areas of our involvement. </a:t>
            </a:r>
          </a:p>
        </p:txBody>
      </p:sp>
    </p:spTree>
    <p:extLst>
      <p:ext uri="{BB962C8B-B14F-4D97-AF65-F5344CB8AC3E}">
        <p14:creationId xmlns:p14="http://schemas.microsoft.com/office/powerpoint/2010/main" val="866829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0533"/>
            <a:ext cx="4760785" cy="801963"/>
          </a:xfrm>
        </p:spPr>
        <p:txBody>
          <a:bodyPr/>
          <a:lstStyle/>
          <a:p>
            <a:r>
              <a:rPr lang="en-US" dirty="0">
                <a:solidFill>
                  <a:schemeClr val="tx1"/>
                </a:solidFill>
              </a:rPr>
              <a:t>Our Partners</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p:txBody>
      </p:sp>
      <p:pic>
        <p:nvPicPr>
          <p:cNvPr id="4" name="Picture 3"/>
          <p:cNvPicPr>
            <a:picLocks noChangeAspect="1"/>
          </p:cNvPicPr>
          <p:nvPr/>
        </p:nvPicPr>
        <p:blipFill>
          <a:blip r:embed="rId2"/>
          <a:stretch>
            <a:fillRect/>
          </a:stretch>
        </p:blipFill>
        <p:spPr>
          <a:xfrm>
            <a:off x="1846516" y="4249937"/>
            <a:ext cx="2616708" cy="1039600"/>
          </a:xfrm>
          <a:prstGeom prst="rect">
            <a:avLst/>
          </a:prstGeom>
        </p:spPr>
      </p:pic>
      <p:pic>
        <p:nvPicPr>
          <p:cNvPr id="5" name="Picture 4"/>
          <p:cNvPicPr>
            <a:picLocks noChangeAspect="1"/>
          </p:cNvPicPr>
          <p:nvPr/>
        </p:nvPicPr>
        <p:blipFill>
          <a:blip r:embed="rId3"/>
          <a:stretch>
            <a:fillRect/>
          </a:stretch>
        </p:blipFill>
        <p:spPr>
          <a:xfrm>
            <a:off x="1888045" y="6849404"/>
            <a:ext cx="3122867" cy="1952625"/>
          </a:xfrm>
          <a:prstGeom prst="rect">
            <a:avLst/>
          </a:prstGeom>
        </p:spPr>
      </p:pic>
      <p:pic>
        <p:nvPicPr>
          <p:cNvPr id="6" name="Picture 5"/>
          <p:cNvPicPr>
            <a:picLocks noChangeAspect="1"/>
          </p:cNvPicPr>
          <p:nvPr/>
        </p:nvPicPr>
        <p:blipFill>
          <a:blip r:embed="rId4"/>
          <a:stretch>
            <a:fillRect/>
          </a:stretch>
        </p:blipFill>
        <p:spPr>
          <a:xfrm>
            <a:off x="1888045" y="2690070"/>
            <a:ext cx="1388288" cy="1221276"/>
          </a:xfrm>
          <a:prstGeom prst="rect">
            <a:avLst/>
          </a:prstGeom>
        </p:spPr>
      </p:pic>
      <p:pic>
        <p:nvPicPr>
          <p:cNvPr id="7" name="Picture 6"/>
          <p:cNvPicPr>
            <a:picLocks noChangeAspect="1"/>
          </p:cNvPicPr>
          <p:nvPr/>
        </p:nvPicPr>
        <p:blipFill>
          <a:blip r:embed="rId5"/>
          <a:stretch>
            <a:fillRect/>
          </a:stretch>
        </p:blipFill>
        <p:spPr>
          <a:xfrm>
            <a:off x="1888045" y="5290263"/>
            <a:ext cx="2011680" cy="1332296"/>
          </a:xfrm>
          <a:prstGeom prst="rect">
            <a:avLst/>
          </a:prstGeom>
        </p:spPr>
      </p:pic>
      <p:pic>
        <p:nvPicPr>
          <p:cNvPr id="8" name="Picture 7">
            <a:extLst>
              <a:ext uri="{FF2B5EF4-FFF2-40B4-BE49-F238E27FC236}">
                <a16:creationId xmlns:a16="http://schemas.microsoft.com/office/drawing/2014/main" id="{9CCE057B-CDB1-283B-4901-065B41B006E5}"/>
              </a:ext>
            </a:extLst>
          </p:cNvPr>
          <p:cNvPicPr>
            <a:picLocks noChangeAspect="1"/>
          </p:cNvPicPr>
          <p:nvPr/>
        </p:nvPicPr>
        <p:blipFill>
          <a:blip r:embed="rId6"/>
          <a:stretch>
            <a:fillRect/>
          </a:stretch>
        </p:blipFill>
        <p:spPr>
          <a:xfrm>
            <a:off x="1549546" y="1252668"/>
            <a:ext cx="3453574" cy="1313345"/>
          </a:xfrm>
          <a:prstGeom prst="rect">
            <a:avLst/>
          </a:prstGeom>
        </p:spPr>
      </p:pic>
      <p:pic>
        <p:nvPicPr>
          <p:cNvPr id="1026" name="Picture 2" descr="New Dawn Technologies SA | LinkedIn">
            <a:extLst>
              <a:ext uri="{FF2B5EF4-FFF2-40B4-BE49-F238E27FC236}">
                <a16:creationId xmlns:a16="http://schemas.microsoft.com/office/drawing/2014/main" id="{318D4469-AD17-ECDD-9C4F-7B022B6298C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10724" y="2448434"/>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8325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3233" y="8701488"/>
            <a:ext cx="2926334" cy="1012024"/>
          </a:xfrm>
          <a:prstGeom prst="rect">
            <a:avLst/>
          </a:prstGeom>
        </p:spPr>
      </p:pic>
      <p:sp>
        <p:nvSpPr>
          <p:cNvPr id="3" name="Rectangle 2"/>
          <p:cNvSpPr/>
          <p:nvPr/>
        </p:nvSpPr>
        <p:spPr>
          <a:xfrm>
            <a:off x="558800" y="637742"/>
            <a:ext cx="4813300" cy="8494633"/>
          </a:xfrm>
          <a:prstGeom prst="rect">
            <a:avLst/>
          </a:prstGeom>
        </p:spPr>
        <p:txBody>
          <a:bodyPr wrap="square">
            <a:spAutoFit/>
          </a:bodyPr>
          <a:lstStyle/>
          <a:p>
            <a:pPr algn="just"/>
            <a:r>
              <a:rPr lang="en-ZA" sz="1400" b="1" u="sng" dirty="0">
                <a:latin typeface="Arial" panose="020B0604020202020204" pitchFamily="34" charset="0"/>
                <a:cs typeface="Arial" panose="020B0604020202020204" pitchFamily="34" charset="0"/>
              </a:rPr>
              <a:t>CORPORATE SOCIAL RESPONSIBILITY</a:t>
            </a:r>
          </a:p>
          <a:p>
            <a:pPr algn="just"/>
            <a:endParaRPr lang="en-ZA" sz="1400" dirty="0">
              <a:latin typeface="Arial" panose="020B0604020202020204" pitchFamily="34" charset="0"/>
              <a:cs typeface="Arial" panose="020B0604020202020204" pitchFamily="34" charset="0"/>
            </a:endParaRPr>
          </a:p>
          <a:p>
            <a:pPr algn="just"/>
            <a:r>
              <a:rPr lang="en-ZA" sz="1400" dirty="0">
                <a:latin typeface="Arial" panose="020B0604020202020204" pitchFamily="34" charset="0"/>
                <a:cs typeface="Arial" panose="020B0604020202020204" pitchFamily="34" charset="0"/>
              </a:rPr>
              <a:t>Making real our commitment as a responsible corporate person.</a:t>
            </a:r>
          </a:p>
          <a:p>
            <a:pPr algn="just"/>
            <a:endParaRPr lang="en-ZA" sz="1400" dirty="0">
              <a:latin typeface="Arial" panose="020B0604020202020204" pitchFamily="34" charset="0"/>
              <a:cs typeface="Arial" panose="020B0604020202020204" pitchFamily="34" charset="0"/>
            </a:endParaRPr>
          </a:p>
          <a:p>
            <a:pPr algn="just"/>
            <a:r>
              <a:rPr lang="en-ZA" sz="1400" dirty="0">
                <a:latin typeface="Arial" panose="020B0604020202020204" pitchFamily="34" charset="0"/>
                <a:cs typeface="Arial" panose="020B0604020202020204" pitchFamily="34" charset="0"/>
              </a:rPr>
              <a:t> </a:t>
            </a:r>
          </a:p>
          <a:p>
            <a:pPr algn="just"/>
            <a:endParaRPr lang="en-ZA" sz="1400" dirty="0">
              <a:latin typeface="Arial" panose="020B0604020202020204" pitchFamily="34" charset="0"/>
              <a:cs typeface="Arial" panose="020B0604020202020204" pitchFamily="34" charset="0"/>
            </a:endParaRPr>
          </a:p>
          <a:p>
            <a:pPr algn="just"/>
            <a:endParaRPr lang="en-ZA" sz="1400" dirty="0">
              <a:latin typeface="Arial" panose="020B0604020202020204" pitchFamily="34" charset="0"/>
              <a:cs typeface="Arial" panose="020B0604020202020204" pitchFamily="34" charset="0"/>
            </a:endParaRPr>
          </a:p>
          <a:p>
            <a:pPr algn="just"/>
            <a:endParaRPr lang="en-ZA" sz="1400" dirty="0">
              <a:latin typeface="Arial" panose="020B0604020202020204" pitchFamily="34" charset="0"/>
              <a:cs typeface="Arial" panose="020B0604020202020204" pitchFamily="34" charset="0"/>
            </a:endParaRPr>
          </a:p>
          <a:p>
            <a:pPr algn="just"/>
            <a:endParaRPr lang="en-ZA" sz="1400" dirty="0">
              <a:latin typeface="Arial" panose="020B0604020202020204" pitchFamily="34" charset="0"/>
              <a:cs typeface="Arial" panose="020B0604020202020204" pitchFamily="34" charset="0"/>
            </a:endParaRPr>
          </a:p>
          <a:p>
            <a:pPr algn="just"/>
            <a:endParaRPr lang="en-ZA" sz="1400" dirty="0">
              <a:latin typeface="Arial" panose="020B0604020202020204" pitchFamily="34" charset="0"/>
              <a:cs typeface="Arial" panose="020B0604020202020204" pitchFamily="34" charset="0"/>
            </a:endParaRPr>
          </a:p>
          <a:p>
            <a:pPr algn="just"/>
            <a:endParaRPr lang="en-ZA" sz="1400" dirty="0">
              <a:latin typeface="Arial" panose="020B0604020202020204" pitchFamily="34" charset="0"/>
              <a:cs typeface="Arial" panose="020B0604020202020204" pitchFamily="34" charset="0"/>
            </a:endParaRPr>
          </a:p>
          <a:p>
            <a:pPr algn="just"/>
            <a:endParaRPr lang="en-ZA" sz="1400" dirty="0">
              <a:latin typeface="Arial" panose="020B0604020202020204" pitchFamily="34" charset="0"/>
              <a:cs typeface="Arial" panose="020B0604020202020204" pitchFamily="34" charset="0"/>
            </a:endParaRPr>
          </a:p>
          <a:p>
            <a:pPr algn="just"/>
            <a:endParaRPr lang="en-ZA" sz="1400" dirty="0">
              <a:latin typeface="Arial" panose="020B0604020202020204" pitchFamily="34" charset="0"/>
              <a:cs typeface="Arial" panose="020B0604020202020204" pitchFamily="34" charset="0"/>
            </a:endParaRPr>
          </a:p>
          <a:p>
            <a:pPr algn="just"/>
            <a:endParaRPr lang="en-ZA" sz="1400" dirty="0">
              <a:latin typeface="Arial" panose="020B0604020202020204" pitchFamily="34" charset="0"/>
              <a:cs typeface="Arial" panose="020B0604020202020204" pitchFamily="34" charset="0"/>
            </a:endParaRPr>
          </a:p>
          <a:p>
            <a:pPr algn="just"/>
            <a:endParaRPr lang="en-ZA" sz="1400" dirty="0">
              <a:latin typeface="Arial" panose="020B0604020202020204" pitchFamily="34" charset="0"/>
              <a:cs typeface="Arial" panose="020B0604020202020204" pitchFamily="34" charset="0"/>
            </a:endParaRPr>
          </a:p>
          <a:p>
            <a:pPr algn="just"/>
            <a:endParaRPr lang="en-ZA" sz="1400" dirty="0">
              <a:latin typeface="Arial" panose="020B0604020202020204" pitchFamily="34" charset="0"/>
              <a:cs typeface="Arial" panose="020B0604020202020204" pitchFamily="34" charset="0"/>
            </a:endParaRPr>
          </a:p>
          <a:p>
            <a:pPr algn="just"/>
            <a:endParaRPr lang="en-ZA" sz="1400" dirty="0">
              <a:latin typeface="Arial" panose="020B0604020202020204" pitchFamily="34" charset="0"/>
              <a:cs typeface="Arial" panose="020B0604020202020204" pitchFamily="34" charset="0"/>
            </a:endParaRPr>
          </a:p>
          <a:p>
            <a:pPr algn="just"/>
            <a:endParaRPr lang="en-ZA" sz="1400" dirty="0">
              <a:latin typeface="Arial" panose="020B0604020202020204" pitchFamily="34" charset="0"/>
              <a:cs typeface="Arial" panose="020B0604020202020204" pitchFamily="34" charset="0"/>
            </a:endParaRPr>
          </a:p>
          <a:p>
            <a:pPr algn="just"/>
            <a:endParaRPr lang="en-ZA" sz="1400" dirty="0">
              <a:latin typeface="Arial" panose="020B0604020202020204" pitchFamily="34" charset="0"/>
              <a:cs typeface="Arial" panose="020B0604020202020204" pitchFamily="34" charset="0"/>
            </a:endParaRPr>
          </a:p>
          <a:p>
            <a:pPr algn="just"/>
            <a:endParaRPr lang="en-ZA" sz="1400" dirty="0">
              <a:latin typeface="Arial" panose="020B0604020202020204" pitchFamily="34" charset="0"/>
              <a:cs typeface="Arial" panose="020B0604020202020204" pitchFamily="34" charset="0"/>
            </a:endParaRPr>
          </a:p>
          <a:p>
            <a:pPr algn="just"/>
            <a:endParaRPr lang="en-ZA" sz="1400" dirty="0">
              <a:latin typeface="Arial" panose="020B0604020202020204" pitchFamily="34" charset="0"/>
              <a:cs typeface="Arial" panose="020B0604020202020204" pitchFamily="34" charset="0"/>
            </a:endParaRPr>
          </a:p>
          <a:p>
            <a:pPr algn="just"/>
            <a:endParaRPr lang="en-ZA" sz="1400" dirty="0">
              <a:latin typeface="Arial" panose="020B0604020202020204" pitchFamily="34" charset="0"/>
              <a:cs typeface="Arial" panose="020B0604020202020204" pitchFamily="34" charset="0"/>
            </a:endParaRPr>
          </a:p>
          <a:p>
            <a:pPr algn="just"/>
            <a:endParaRPr lang="en-ZA" sz="1400" dirty="0">
              <a:latin typeface="Arial" panose="020B0604020202020204" pitchFamily="34" charset="0"/>
              <a:cs typeface="Arial" panose="020B0604020202020204" pitchFamily="34" charset="0"/>
            </a:endParaRPr>
          </a:p>
          <a:p>
            <a:pPr algn="just"/>
            <a:endParaRPr lang="en-ZA" sz="1400" dirty="0">
              <a:latin typeface="Arial" panose="020B0604020202020204" pitchFamily="34" charset="0"/>
              <a:cs typeface="Arial" panose="020B0604020202020204" pitchFamily="34" charset="0"/>
            </a:endParaRPr>
          </a:p>
          <a:p>
            <a:pPr algn="just"/>
            <a:endParaRPr lang="en-ZA" sz="1400" dirty="0">
              <a:latin typeface="Arial" panose="020B0604020202020204" pitchFamily="34" charset="0"/>
              <a:cs typeface="Arial" panose="020B0604020202020204" pitchFamily="34" charset="0"/>
            </a:endParaRPr>
          </a:p>
          <a:p>
            <a:pPr algn="just"/>
            <a:endParaRPr lang="en-ZA" sz="1400" dirty="0">
              <a:latin typeface="Arial" panose="020B0604020202020204" pitchFamily="34" charset="0"/>
              <a:cs typeface="Arial" panose="020B0604020202020204" pitchFamily="34" charset="0"/>
            </a:endParaRPr>
          </a:p>
          <a:p>
            <a:pPr algn="just"/>
            <a:r>
              <a:rPr lang="en-ZA" sz="1400" dirty="0">
                <a:latin typeface="Arial" panose="020B0604020202020204" pitchFamily="34" charset="0"/>
                <a:cs typeface="Arial" panose="020B0604020202020204" pitchFamily="34" charset="0"/>
              </a:rPr>
              <a:t>Nyanga Sunrise’s commitment to honouring our shared human values inspires the unparalleled support we receive from our community. With the support of the community-based project Mzansi, the sun rose on our dream and Sunrise Services was born, opening doors for young people and creating a community network with Phakama Community Health Centre which delivers meals for the unemployed and fostering life skills. Sunrise Services also assists in donating materials and resources to a very poor, local private school.</a:t>
            </a:r>
          </a:p>
          <a:p>
            <a:pPr algn="just"/>
            <a:endParaRPr lang="en-ZA" sz="1400" dirty="0">
              <a:latin typeface="Arial" panose="020B0604020202020204" pitchFamily="34" charset="0"/>
              <a:cs typeface="Arial" panose="020B0604020202020204" pitchFamily="34" charset="0"/>
            </a:endParaRPr>
          </a:p>
          <a:p>
            <a:pPr algn="just"/>
            <a:r>
              <a:rPr lang="en-ZA" sz="1400" dirty="0">
                <a:latin typeface="Arial" panose="020B0604020202020204" pitchFamily="34" charset="0"/>
                <a:cs typeface="Arial" panose="020B0604020202020204" pitchFamily="34" charset="0"/>
              </a:rPr>
              <a:t> </a:t>
            </a:r>
          </a:p>
        </p:txBody>
      </p:sp>
      <p:pic>
        <p:nvPicPr>
          <p:cNvPr id="4" name="Picture 3"/>
          <p:cNvPicPr>
            <a:picLocks noChangeAspect="1"/>
          </p:cNvPicPr>
          <p:nvPr/>
        </p:nvPicPr>
        <p:blipFill>
          <a:blip r:embed="rId3"/>
          <a:stretch>
            <a:fillRect/>
          </a:stretch>
        </p:blipFill>
        <p:spPr>
          <a:xfrm>
            <a:off x="681037" y="4122233"/>
            <a:ext cx="4568825" cy="2255908"/>
          </a:xfrm>
          <a:prstGeom prst="rect">
            <a:avLst/>
          </a:prstGeom>
        </p:spPr>
      </p:pic>
      <p:pic>
        <p:nvPicPr>
          <p:cNvPr id="5" name="Picture 4"/>
          <p:cNvPicPr>
            <a:picLocks noChangeAspect="1"/>
          </p:cNvPicPr>
          <p:nvPr/>
        </p:nvPicPr>
        <p:blipFill>
          <a:blip r:embed="rId4"/>
          <a:stretch>
            <a:fillRect/>
          </a:stretch>
        </p:blipFill>
        <p:spPr>
          <a:xfrm>
            <a:off x="681036" y="1558944"/>
            <a:ext cx="4568825" cy="2497443"/>
          </a:xfrm>
          <a:prstGeom prst="rect">
            <a:avLst/>
          </a:prstGeom>
        </p:spPr>
      </p:pic>
    </p:spTree>
    <p:extLst>
      <p:ext uri="{BB962C8B-B14F-4D97-AF65-F5344CB8AC3E}">
        <p14:creationId xmlns:p14="http://schemas.microsoft.com/office/powerpoint/2010/main" val="344637690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320</TotalTime>
  <Words>664</Words>
  <Application>Microsoft Office PowerPoint</Application>
  <PresentationFormat>A4 Paper (210x297 mm)</PresentationFormat>
  <Paragraphs>144</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Symbol</vt:lpstr>
      <vt:lpstr>Trebuchet MS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Our Partners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Desire Roos</dc:creator>
  <cp:lastModifiedBy>tshepo bokaba</cp:lastModifiedBy>
  <cp:revision>31</cp:revision>
  <cp:lastPrinted>2022-12-07T14:14:52Z</cp:lastPrinted>
  <dcterms:created xsi:type="dcterms:W3CDTF">2017-05-29T09:25:35Z</dcterms:created>
  <dcterms:modified xsi:type="dcterms:W3CDTF">2022-12-07T14:41:09Z</dcterms:modified>
</cp:coreProperties>
</file>